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35"/>
  </p:notesMasterIdLst>
  <p:handoutMasterIdLst>
    <p:handoutMasterId r:id="rId36"/>
  </p:handoutMasterIdLst>
  <p:sldIdLst>
    <p:sldId id="273" r:id="rId4"/>
    <p:sldId id="275" r:id="rId5"/>
    <p:sldId id="269" r:id="rId6"/>
    <p:sldId id="301" r:id="rId7"/>
    <p:sldId id="302" r:id="rId8"/>
    <p:sldId id="319" r:id="rId9"/>
    <p:sldId id="303" r:id="rId10"/>
    <p:sldId id="321" r:id="rId11"/>
    <p:sldId id="300" r:id="rId12"/>
    <p:sldId id="304" r:id="rId13"/>
    <p:sldId id="296" r:id="rId14"/>
    <p:sldId id="297" r:id="rId15"/>
    <p:sldId id="295" r:id="rId16"/>
    <p:sldId id="294" r:id="rId17"/>
    <p:sldId id="323" r:id="rId18"/>
    <p:sldId id="311" r:id="rId19"/>
    <p:sldId id="317" r:id="rId20"/>
    <p:sldId id="282" r:id="rId21"/>
    <p:sldId id="278" r:id="rId22"/>
    <p:sldId id="285" r:id="rId23"/>
    <p:sldId id="283" r:id="rId24"/>
    <p:sldId id="306" r:id="rId25"/>
    <p:sldId id="307" r:id="rId26"/>
    <p:sldId id="308" r:id="rId27"/>
    <p:sldId id="309" r:id="rId28"/>
    <p:sldId id="267" r:id="rId29"/>
    <p:sldId id="290" r:id="rId30"/>
    <p:sldId id="293" r:id="rId31"/>
    <p:sldId id="292" r:id="rId32"/>
    <p:sldId id="316" r:id="rId33"/>
    <p:sldId id="30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 snapToGrid="0" snapToObjects="1" showGuides="1">
      <p:cViewPr>
        <p:scale>
          <a:sx n="70" d="100"/>
          <a:sy n="70" d="100"/>
        </p:scale>
        <p:origin x="-1326" y="-162"/>
      </p:cViewPr>
      <p:guideLst>
        <p:guide orient="horz" pos="2460"/>
        <p:guide pos="4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B875D-F668-6A47-AF3E-F9E8D38CFE6D}" type="datetimeFigureOut">
              <a:rPr lang="de-DE" smtClean="0"/>
              <a:t>23.10.2017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ABF6C-D99E-1C4A-B7B0-4B9FE3A69E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562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3ABC5-6370-7044-B438-C362DDB00027}" type="datetimeFigureOut">
              <a:rPr lang="de-DE" smtClean="0"/>
              <a:t>23.10.2017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89890-2E9A-1941-A5B8-36437B62EDD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70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AA873AE-F798-4148-AEBD-C8BFAAC7075C}" type="slidenum">
              <a:rPr lang="de-DE"/>
              <a:pPr eaLnBrk="1" hangingPunct="1"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212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1B4E88-001F-754B-B6C0-A27DAAC6D72E}" type="slidenum">
              <a:rPr lang="de-DE" sz="1200"/>
              <a:pPr eaLnBrk="1" hangingPunct="1"/>
              <a:t>24</a:t>
            </a:fld>
            <a:endParaRPr lang="de-DE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DBAF0-37B2-BE4B-8B05-145CD60E966D}" type="slidenum">
              <a:rPr lang="de-DE"/>
              <a:pPr/>
              <a:t>25</a:t>
            </a:fld>
            <a:endParaRPr lang="de-DE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20AA0-6CEB-B54A-A7E8-E49D88BF9CB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565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88" tIns="44943" rIns="89888" bIns="44943" anchor="b"/>
          <a:lstStyle>
            <a:lvl1pPr defTabSz="898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8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98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98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98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7ABAB9A-D2D4-9941-9715-2DC5A968E8A6}" type="slidenum">
              <a:rPr lang="de-DE" sz="1200"/>
              <a:pPr algn="r"/>
              <a:t>28</a:t>
            </a:fld>
            <a:endParaRPr lang="de-DE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9888" tIns="44943" rIns="89888" bIns="44943"/>
          <a:lstStyle/>
          <a:p>
            <a:pPr eaLnBrk="1" hangingPunct="1">
              <a:spcBef>
                <a:spcPct val="0"/>
              </a:spcBef>
            </a:pPr>
            <a:endParaRPr lang="de-DE" sz="900">
              <a:solidFill>
                <a:srgbClr val="000000"/>
              </a:solidFill>
              <a:latin typeface="Myriad Pro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88" tIns="44943" rIns="89888" bIns="44943" anchor="b"/>
          <a:lstStyle>
            <a:lvl1pPr defTabSz="898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8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98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98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98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2833FFD-F329-BE44-9EB9-F82E3A280B5E}" type="slidenum">
              <a:rPr lang="de-DE" sz="1200"/>
              <a:pPr algn="r"/>
              <a:t>29</a:t>
            </a:fld>
            <a:endParaRPr lang="de-DE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9888" tIns="44943" rIns="89888" bIns="44943"/>
          <a:lstStyle/>
          <a:p>
            <a:pPr eaLnBrk="1" hangingPunct="1"/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5C9EF-6366-428F-854B-F68514628BFE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847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5C9EF-6366-428F-854B-F68514628BFE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84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/>
              <a:t>Leitfrage: Welche Zielgruppen gibt es für spezialisierte Anbieter von Natur- und Wildnistourismus?</a:t>
            </a:r>
          </a:p>
        </p:txBody>
      </p:sp>
      <p:sp>
        <p:nvSpPr>
          <p:cNvPr id="1024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0781" indent="-27337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3509" indent="-21870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0912" indent="-21870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8316" indent="-21870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5720" indent="-21870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43124" indent="-21870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80528" indent="-21870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7931" indent="-21870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554432-9B5F-1B4A-8678-ADBCCD7CA7E9}" type="slidenum">
              <a:rPr lang="de-DE" sz="1100"/>
              <a:pPr eaLnBrk="1" hangingPunct="1"/>
              <a:t>12</a:t>
            </a:fld>
            <a:endParaRPr lang="de-DE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5C9EF-6366-428F-854B-F68514628BFE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26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AA873AE-F798-4148-AEBD-C8BFAAC7075C}" type="slidenum">
              <a:rPr lang="de-DE"/>
              <a:pPr eaLnBrk="1" hangingPunct="1"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21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6FB061B-6462-C149-A7D9-C3532B1CA0B1}" type="slidenum">
              <a:rPr lang="de-DE" sz="1200"/>
              <a:pPr>
                <a:defRPr/>
              </a:pPr>
              <a:t>19</a:t>
            </a:fld>
            <a:endParaRPr lang="de-DE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06FB061B-6462-C149-A7D9-C3532B1CA0B1}" type="slidenum">
              <a:rPr lang="de-DE" sz="1200"/>
              <a:pPr>
                <a:defRPr/>
              </a:pPr>
              <a:t>20</a:t>
            </a:fld>
            <a:endParaRPr lang="de-DE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55F1F7-2744-044D-9AAF-A6F20417CE4B}" type="slidenum">
              <a:rPr lang="fr-FR" smtClean="0"/>
              <a:pPr>
                <a:defRPr/>
              </a:pPr>
              <a:t>21</a:t>
            </a:fld>
            <a:endParaRPr lang="fr-FR" smtClean="0"/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922766" y="686322"/>
            <a:ext cx="5014058" cy="34286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18436" name="Text Box 3"/>
          <p:cNvSpPr>
            <a:spLocks noGrp="1" noChangeArrowheads="1"/>
          </p:cNvSpPr>
          <p:nvPr>
            <p:ph type="body"/>
          </p:nvPr>
        </p:nvSpPr>
        <p:spPr>
          <a:xfrm>
            <a:off x="686118" y="4342730"/>
            <a:ext cx="5487353" cy="279180"/>
          </a:xfrm>
          <a:ln/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Could be eliminated!!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64461-4E79-CF49-96AB-20F1BE07BA57}" type="slidenum">
              <a:rPr lang="de-DE"/>
              <a:pPr/>
              <a:t>22</a:t>
            </a:fld>
            <a:endParaRPr lang="de-DE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A0F4D-35D6-D347-BCA6-0FC6B7609644}" type="slidenum">
              <a:rPr lang="de-DE"/>
              <a:pPr/>
              <a:t>23</a:t>
            </a:fld>
            <a:endParaRPr lang="de-DE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2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6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3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B1242-7EF0-CD4A-91E0-EF2028A8E0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75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94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3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12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90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5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96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00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32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05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B1242-7EF0-CD4A-91E0-EF2028A8E01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05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07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69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70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0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0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04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0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9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60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92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84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74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B1242-7EF0-CD4A-91E0-EF2028A8E01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5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0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69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0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9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7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6968-00A7-CE46-8B62-316014DCA8A2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7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D6968-00A7-CE46-8B62-316014DCA8A2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0B6D-82B1-2F4B-A85C-6C7AC8AAE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5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5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D6968-00A7-CE46-8B62-316014DCA8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0B6D-82B1-2F4B-A85C-6C7AC8AAE5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5720" y="322537"/>
            <a:ext cx="8397273" cy="1765570"/>
          </a:xfrm>
        </p:spPr>
        <p:txBody>
          <a:bodyPr>
            <a:noAutofit/>
          </a:bodyPr>
          <a:lstStyle/>
          <a:p>
            <a:pPr algn="ctr"/>
            <a:r>
              <a:rPr lang="de-DE" sz="2400" b="1" dirty="0">
                <a:latin typeface="+mn-lt"/>
              </a:rPr>
              <a:t>Förderung der Regionalentwicklung und des Tourismus durch Naturschutzgebiete, insbesondere </a:t>
            </a:r>
            <a:r>
              <a:rPr lang="de-DE" sz="2400" b="1" dirty="0" smtClean="0">
                <a:latin typeface="+mn-lt"/>
              </a:rPr>
              <a:t>Biosphärenreservate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de-DE" sz="2400" b="1" dirty="0">
                <a:latin typeface="+mn-lt"/>
              </a:rPr>
              <a:t/>
            </a:r>
            <a:br>
              <a:rPr lang="de-DE" sz="2400" b="1" dirty="0">
                <a:latin typeface="+mn-lt"/>
              </a:rPr>
            </a:br>
            <a:r>
              <a:rPr lang="ru-RU" sz="2000" b="1" dirty="0"/>
              <a:t>Содействие региональному развитию и туризму через особо охраняемые природные территории, </a:t>
            </a:r>
            <a:r>
              <a:rPr lang="ru-RU" sz="2000" b="1" dirty="0" smtClean="0"/>
              <a:t>особенно </a:t>
            </a:r>
            <a:r>
              <a:rPr lang="ru-RU" sz="2000" b="1" dirty="0"/>
              <a:t>биосферные заповедники</a:t>
            </a:r>
            <a:r>
              <a:rPr lang="de-DE" sz="2400" b="1" dirty="0"/>
              <a:t/>
            </a:r>
            <a:br>
              <a:rPr lang="de-DE" sz="2400" b="1" dirty="0"/>
            </a:br>
            <a:endParaRPr lang="de-D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13266" y="2088107"/>
            <a:ext cx="4097373" cy="812937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Prof. Dr. Hartmut Rein</a:t>
            </a:r>
          </a:p>
          <a:p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Проф. д-р </a:t>
            </a:r>
            <a:r>
              <a:rPr lang="ru-RU" b="0" dirty="0" err="1" smtClean="0">
                <a:solidFill>
                  <a:schemeClr val="accent1">
                    <a:lumMod val="50000"/>
                  </a:schemeClr>
                </a:solidFill>
              </a:rPr>
              <a:t>Хартмут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0" dirty="0" err="1" smtClean="0">
                <a:solidFill>
                  <a:schemeClr val="accent1">
                    <a:lumMod val="50000"/>
                  </a:schemeClr>
                </a:solidFill>
              </a:rPr>
              <a:t>Райн</a:t>
            </a:r>
            <a:endParaRPr lang="de-DE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285719" y="3040702"/>
            <a:ext cx="5573086" cy="3701293"/>
          </a:xfrm>
        </p:spPr>
        <p:txBody>
          <a:bodyPr>
            <a:normAutofit fontScale="85000" lnSpcReduction="10000"/>
          </a:bodyPr>
          <a:lstStyle/>
          <a:p>
            <a:r>
              <a:rPr lang="de-DE" sz="2400" dirty="0"/>
              <a:t>Geschäftsführer BTE Tourismus- und Regionalberatung</a:t>
            </a:r>
            <a:endParaRPr lang="ru-RU" sz="2400" dirty="0"/>
          </a:p>
          <a:p>
            <a:r>
              <a:rPr lang="de-DE" sz="2400" dirty="0" smtClean="0"/>
              <a:t>Professor Hochschule für nachhaltige Entwicklung Eberswalde (HNEE), ZENAT </a:t>
            </a:r>
            <a:r>
              <a:rPr lang="de-DE" sz="2400" dirty="0"/>
              <a:t>Zentrum für </a:t>
            </a:r>
            <a:r>
              <a:rPr lang="de-DE" sz="2400" dirty="0" smtClean="0"/>
              <a:t>Nachhaltigen Tourismus der HNEE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Управляющий БТЕ, Консалтинг в сфере туризма и регионального развития, Берлин</a:t>
            </a:r>
            <a:endParaRPr lang="de-DE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Профессор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Эберсвальдского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института устойчивого развития,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директор Центра устойчивого туризма 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</a:rPr>
              <a:t>ZENAT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Руководитель магистерской специальности «Устойчивый менеджмент в сфере туризма»</a:t>
            </a:r>
          </a:p>
        </p:txBody>
      </p:sp>
      <p:pic>
        <p:nvPicPr>
          <p:cNvPr id="2" name="Inhaltsplatzhalter 1" descr="Logo-Zenat-zweisprachig-cmyk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75" b="-38475"/>
          <a:stretch>
            <a:fillRect/>
          </a:stretch>
        </p:blipFill>
        <p:spPr>
          <a:xfrm>
            <a:off x="6039396" y="4050061"/>
            <a:ext cx="2761324" cy="2807939"/>
          </a:xfr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806" y="2369453"/>
            <a:ext cx="2941914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9587" y="119104"/>
            <a:ext cx="7886700" cy="1325563"/>
          </a:xfrm>
          <a:ln/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latin typeface="+mn-lt"/>
              </a:rPr>
              <a:t>Tourismusrelevante </a:t>
            </a:r>
            <a:r>
              <a:rPr lang="de-DE" sz="2400" b="1" dirty="0" smtClean="0">
                <a:latin typeface="+mn-lt"/>
              </a:rPr>
              <a:t>Stärken von Großschutzgebieten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Сильные стороны национальных природных ландшафтов, важные для туризма</a:t>
            </a:r>
            <a:endParaRPr lang="de-DE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4667"/>
            <a:ext cx="4572000" cy="5147519"/>
          </a:xfrm>
        </p:spPr>
        <p:txBody>
          <a:bodyPr>
            <a:noAutofit/>
          </a:bodyPr>
          <a:lstStyle/>
          <a:p>
            <a:pPr lvl="1">
              <a:buFont typeface="Wingdings" charset="0"/>
              <a:buChar char="§"/>
            </a:pPr>
            <a:r>
              <a:rPr lang="de-DE" sz="2000" dirty="0" smtClean="0"/>
              <a:t>Naturnahe </a:t>
            </a:r>
            <a:r>
              <a:rPr lang="de-DE" sz="2000" dirty="0"/>
              <a:t>Landschaften (Landschaftsbild</a:t>
            </a:r>
            <a:r>
              <a:rPr lang="de-DE" sz="2000" dirty="0" smtClean="0"/>
              <a:t>)</a:t>
            </a:r>
          </a:p>
          <a:p>
            <a:pPr lvl="1">
              <a:buFont typeface="Wingdings" charset="0"/>
              <a:buChar char="§"/>
            </a:pPr>
            <a:r>
              <a:rPr lang="de-DE" sz="2000" dirty="0"/>
              <a:t>Vielfalt an Tieren (Tiere in der </a:t>
            </a:r>
            <a:r>
              <a:rPr lang="de-DE" sz="2000" dirty="0" smtClean="0"/>
              <a:t>Natur, Tiere in der Landwirtschaft)</a:t>
            </a:r>
            <a:endParaRPr lang="de-DE" sz="2000" dirty="0"/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de-DE" sz="2000" dirty="0" smtClean="0"/>
              <a:t>Ruhe </a:t>
            </a:r>
            <a:r>
              <a:rPr lang="de-DE" sz="2000" dirty="0"/>
              <a:t>/ Abgeschiedenheit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de-DE" sz="2000" dirty="0"/>
              <a:t>Saubere Luft / saubere Umwelt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de-DE" sz="2000" dirty="0" smtClean="0"/>
              <a:t>Erhaltener </a:t>
            </a:r>
            <a:r>
              <a:rPr lang="de-DE" sz="2000" dirty="0"/>
              <a:t>ländlich-dörflicher Charakter (Ortsbild)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de-DE" sz="2000" dirty="0"/>
              <a:t>Viele Möglichkeiten für landschaftsbezogene Freizeitaktivitäten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de-DE" sz="2000" dirty="0"/>
              <a:t>Weniger Verkehr, geringes Unfallrisiko für Kinder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de-DE" sz="2000" dirty="0" smtClean="0"/>
              <a:t>Interessante </a:t>
            </a:r>
            <a:r>
              <a:rPr lang="de-DE" sz="2000" dirty="0"/>
              <a:t>„Locations“ für „Events“ (z.B. Kultur auf dem Land)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de-DE" sz="2000" dirty="0"/>
              <a:t>Kultur, Brauchtum, </a:t>
            </a:r>
            <a:r>
              <a:rPr lang="de-DE" sz="2000" dirty="0" smtClean="0"/>
              <a:t>Feste</a:t>
            </a:r>
            <a:endParaRPr lang="de-DE" sz="2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38083" y="1429602"/>
            <a:ext cx="4550735" cy="5332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charset="0"/>
              <a:buChar char="§"/>
            </a:pPr>
            <a:r>
              <a:rPr lang="ru-RU" sz="1800" dirty="0" smtClean="0"/>
              <a:t>ландшафты, приближенные к природе</a:t>
            </a:r>
            <a:r>
              <a:rPr lang="de-DE" sz="1800" dirty="0" smtClean="0"/>
              <a:t> (</a:t>
            </a:r>
            <a:r>
              <a:rPr lang="ru-RU" sz="1800" dirty="0" smtClean="0"/>
              <a:t>картины природы</a:t>
            </a:r>
            <a:r>
              <a:rPr lang="de-DE" sz="1800" dirty="0" smtClean="0"/>
              <a:t>)</a:t>
            </a:r>
          </a:p>
          <a:p>
            <a:pPr lvl="1">
              <a:buFont typeface="Wingdings" charset="0"/>
              <a:buChar char="§"/>
            </a:pPr>
            <a:r>
              <a:rPr lang="ru-RU" sz="1800" dirty="0" smtClean="0"/>
              <a:t>разнообразие фауны</a:t>
            </a:r>
            <a:r>
              <a:rPr lang="de-DE" sz="1800" dirty="0" smtClean="0"/>
              <a:t> (</a:t>
            </a:r>
            <a:r>
              <a:rPr lang="ru-RU" sz="1800" dirty="0" smtClean="0"/>
              <a:t>животные в природе, в сельском хозяйстве</a:t>
            </a:r>
            <a:r>
              <a:rPr lang="de-DE" sz="1800" dirty="0" smtClean="0"/>
              <a:t>)</a:t>
            </a:r>
          </a:p>
          <a:p>
            <a:pPr lvl="1">
              <a:buFont typeface="Wingdings" charset="0"/>
              <a:buChar char="§"/>
            </a:pPr>
            <a:r>
              <a:rPr lang="ru-RU" sz="1800" dirty="0" smtClean="0"/>
              <a:t>покой</a:t>
            </a:r>
            <a:r>
              <a:rPr lang="de-DE" sz="1800" dirty="0" smtClean="0"/>
              <a:t>/ </a:t>
            </a:r>
            <a:r>
              <a:rPr lang="ru-RU" sz="1800" dirty="0" smtClean="0"/>
              <a:t>уединение</a:t>
            </a:r>
            <a:endParaRPr lang="de-DE" sz="1800" dirty="0" smtClean="0"/>
          </a:p>
          <a:p>
            <a:pPr lvl="1">
              <a:buFont typeface="Wingdings" charset="0"/>
              <a:buChar char="§"/>
            </a:pPr>
            <a:r>
              <a:rPr lang="ru-RU" sz="1800" dirty="0" smtClean="0"/>
              <a:t>чистый воздух</a:t>
            </a:r>
            <a:r>
              <a:rPr lang="de-DE" sz="1800" dirty="0" smtClean="0"/>
              <a:t> / </a:t>
            </a:r>
            <a:r>
              <a:rPr lang="ru-RU" sz="1800" dirty="0" smtClean="0"/>
              <a:t>чистая среда</a:t>
            </a:r>
            <a:endParaRPr lang="de-DE" sz="1800" dirty="0" smtClean="0"/>
          </a:p>
          <a:p>
            <a:pPr lvl="1">
              <a:buFont typeface="Wingdings" charset="0"/>
              <a:buChar char="§"/>
            </a:pPr>
            <a:r>
              <a:rPr lang="ru-RU" sz="1800" dirty="0" smtClean="0"/>
              <a:t>сохранение сельского / деревенского характера </a:t>
            </a:r>
            <a:r>
              <a:rPr lang="de-DE" sz="1800" dirty="0" smtClean="0"/>
              <a:t>(</a:t>
            </a:r>
            <a:r>
              <a:rPr lang="ru-RU" sz="1800" dirty="0" smtClean="0"/>
              <a:t>вид населённых пунктов</a:t>
            </a:r>
            <a:r>
              <a:rPr lang="de-DE" sz="1800" dirty="0" smtClean="0"/>
              <a:t>)</a:t>
            </a:r>
          </a:p>
          <a:p>
            <a:pPr lvl="1">
              <a:buFont typeface="Wingdings" charset="0"/>
              <a:buChar char="§"/>
            </a:pPr>
            <a:r>
              <a:rPr lang="ru-RU" sz="1800" dirty="0" smtClean="0"/>
              <a:t>много возможностей  проведения свободного времени с учётом специфики ландшафта</a:t>
            </a:r>
            <a:endParaRPr lang="de-DE" sz="1800" dirty="0" smtClean="0"/>
          </a:p>
          <a:p>
            <a:pPr lvl="1">
              <a:buFont typeface="Wingdings" charset="0"/>
              <a:buChar char="§"/>
            </a:pPr>
            <a:r>
              <a:rPr lang="ru-RU" sz="1800" dirty="0" smtClean="0"/>
              <a:t>малое транспортное движение = низкий риск аварий и опасности для детей</a:t>
            </a:r>
            <a:endParaRPr lang="de-DE" sz="1800" dirty="0" smtClean="0"/>
          </a:p>
          <a:p>
            <a:pPr lvl="1">
              <a:buFont typeface="Wingdings" charset="0"/>
              <a:buChar char="§"/>
            </a:pPr>
            <a:r>
              <a:rPr lang="ru-RU" sz="1800" dirty="0" smtClean="0"/>
              <a:t>интересные локации для </a:t>
            </a:r>
            <a:r>
              <a:rPr lang="ru-RU" sz="1800" dirty="0" err="1" smtClean="0"/>
              <a:t>ивентов</a:t>
            </a:r>
            <a:r>
              <a:rPr lang="ru-RU" sz="1800" dirty="0" smtClean="0"/>
              <a:t> / </a:t>
            </a:r>
            <a:r>
              <a:rPr lang="de-DE" sz="1800" dirty="0" smtClean="0"/>
              <a:t>(</a:t>
            </a:r>
            <a:r>
              <a:rPr lang="ru-RU" sz="1800" dirty="0" smtClean="0"/>
              <a:t>например, культурных событий в сельской местности</a:t>
            </a:r>
            <a:r>
              <a:rPr lang="de-DE" sz="1800" dirty="0" smtClean="0"/>
              <a:t>)</a:t>
            </a:r>
          </a:p>
          <a:p>
            <a:pPr lvl="1">
              <a:buFont typeface="Wingdings" charset="0"/>
              <a:buChar char="§"/>
            </a:pPr>
            <a:r>
              <a:rPr lang="ru-RU" sz="1800" dirty="0" smtClean="0"/>
              <a:t>культура</a:t>
            </a:r>
            <a:r>
              <a:rPr lang="de-DE" sz="1800" dirty="0" smtClean="0"/>
              <a:t>,</a:t>
            </a:r>
            <a:r>
              <a:rPr lang="ru-RU" sz="1800" dirty="0" smtClean="0"/>
              <a:t> традиции, праздники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96458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402" y="-196838"/>
            <a:ext cx="8582301" cy="1325563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 smtClean="0">
                <a:latin typeface="+mn-lt"/>
              </a:rPr>
              <a:t>Wirkung von Großschutzgebieten für die Tourismusentwicklung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Влияние национальных природных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ландшафтов на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развитие туризма</a:t>
            </a:r>
            <a:endParaRPr lang="de-DE" sz="2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0" y="861376"/>
            <a:ext cx="4514308" cy="581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de-DE" sz="1400" dirty="0" smtClean="0">
                <a:latin typeface="Arial" pitchFamily="34" charset="0"/>
              </a:rPr>
              <a:t>Großschutzgebiete haben eine besondere Qualität -&gt; besondere Stellung als Destinationen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de-DE" sz="1400" dirty="0" smtClean="0">
                <a:latin typeface="Arial" pitchFamily="34" charset="0"/>
              </a:rPr>
              <a:t>Saisonale Besucherschwankungen sind in Großschutzgebieten schwächer, Gründe:</a:t>
            </a:r>
          </a:p>
          <a:p>
            <a:pPr marL="742950" lvl="1" indent="-285750">
              <a:lnSpc>
                <a:spcPct val="130000"/>
              </a:lnSpc>
              <a:buFont typeface="Wingdings" charset="2"/>
              <a:buChar char="§"/>
            </a:pPr>
            <a:r>
              <a:rPr lang="de-DE" sz="1400" dirty="0" smtClean="0">
                <a:latin typeface="Arial" pitchFamily="34" charset="0"/>
              </a:rPr>
              <a:t>naturkundliche Gäste haben ganzjährig Möglichkeiten für Tierbeobachtungen</a:t>
            </a:r>
          </a:p>
          <a:p>
            <a:pPr marL="742950" lvl="1" indent="-285750">
              <a:lnSpc>
                <a:spcPct val="130000"/>
              </a:lnSpc>
              <a:buFont typeface="Wingdings" charset="2"/>
              <a:buChar char="§"/>
            </a:pPr>
            <a:r>
              <a:rPr lang="de-DE" sz="1400" dirty="0" smtClean="0">
                <a:latin typeface="Arial" pitchFamily="34" charset="0"/>
              </a:rPr>
              <a:t>Naturphänomene (Vogelzug) verlängern die Hauptsaison</a:t>
            </a:r>
          </a:p>
          <a:p>
            <a:pPr marL="742950" lvl="1" indent="-285750">
              <a:lnSpc>
                <a:spcPct val="130000"/>
              </a:lnSpc>
              <a:buFont typeface="Wingdings" charset="2"/>
              <a:buChar char="§"/>
            </a:pPr>
            <a:r>
              <a:rPr lang="de-DE" sz="1400" dirty="0" smtClean="0">
                <a:latin typeface="Arial" pitchFamily="34" charset="0"/>
              </a:rPr>
              <a:t>Pflanzenwelt auch außerhalb Hauptsaison attraktiv (Laubfärbung, Blüte, Pilze, Beeren)</a:t>
            </a:r>
          </a:p>
          <a:p>
            <a:pPr marL="742950" lvl="1" indent="-285750">
              <a:lnSpc>
                <a:spcPct val="130000"/>
              </a:lnSpc>
              <a:buFont typeface="Wingdings" charset="2"/>
              <a:buChar char="§"/>
            </a:pPr>
            <a:r>
              <a:rPr lang="de-DE" sz="1400" dirty="0" smtClean="0">
                <a:latin typeface="Arial" pitchFamily="34" charset="0"/>
              </a:rPr>
              <a:t>Großschutzgebiete bieten ganzjährig Erholungsmöglichkeiten an</a:t>
            </a:r>
          </a:p>
          <a:p>
            <a:pPr lvl="1">
              <a:lnSpc>
                <a:spcPct val="130000"/>
              </a:lnSpc>
            </a:pPr>
            <a:endParaRPr lang="de-DE" sz="1600" dirty="0" smtClean="0">
              <a:latin typeface="Arial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de-DE" sz="1400" dirty="0" smtClean="0">
                <a:latin typeface="Arial" pitchFamily="34" charset="0"/>
              </a:rPr>
              <a:t>Trotz möglicher positiver Effekte durch Tourismus sind Schutzgebiete häufig umstritten. </a:t>
            </a:r>
            <a:br>
              <a:rPr lang="de-DE" sz="1400" dirty="0" smtClean="0">
                <a:latin typeface="Arial" pitchFamily="34" charset="0"/>
              </a:rPr>
            </a:br>
            <a:r>
              <a:rPr lang="de-DE" sz="1400" dirty="0" smtClean="0">
                <a:latin typeface="Arial" pitchFamily="34" charset="0"/>
              </a:rPr>
              <a:t>Befürchtungen sind:</a:t>
            </a:r>
          </a:p>
          <a:p>
            <a:pPr marL="742950" lvl="1" indent="-285750">
              <a:lnSpc>
                <a:spcPct val="130000"/>
              </a:lnSpc>
              <a:buFont typeface="Wingdings" charset="2"/>
              <a:buChar char="§"/>
            </a:pPr>
            <a:r>
              <a:rPr lang="de-DE" sz="1400" dirty="0" smtClean="0">
                <a:latin typeface="Arial" pitchFamily="34" charset="0"/>
              </a:rPr>
              <a:t>Einschränkungen und Nutzungsverbote</a:t>
            </a:r>
          </a:p>
          <a:p>
            <a:pPr marL="742950" lvl="1" indent="-285750">
              <a:lnSpc>
                <a:spcPct val="130000"/>
              </a:lnSpc>
              <a:buFont typeface="Wingdings" charset="2"/>
              <a:buChar char="§"/>
            </a:pPr>
            <a:r>
              <a:rPr lang="de-DE" sz="1400" dirty="0" smtClean="0">
                <a:latin typeface="Arial" pitchFamily="34" charset="0"/>
              </a:rPr>
              <a:t>Hemmung der Wirtschaft (Forst und Holz)</a:t>
            </a:r>
          </a:p>
          <a:p>
            <a:pPr marL="742950" lvl="1" indent="-285750">
              <a:lnSpc>
                <a:spcPct val="130000"/>
              </a:lnSpc>
              <a:buFont typeface="Wingdings" charset="2"/>
              <a:buChar char="§"/>
            </a:pPr>
            <a:r>
              <a:rPr lang="de-DE" sz="1400" dirty="0" smtClean="0">
                <a:latin typeface="Arial" pitchFamily="34" charset="0"/>
              </a:rPr>
              <a:t>Zweifel am wirtschaftlichen Nutzen im Tourismussektor</a:t>
            </a:r>
          </a:p>
        </p:txBody>
      </p:sp>
      <p:sp>
        <p:nvSpPr>
          <p:cNvPr id="8" name="Rechteck 7"/>
          <p:cNvSpPr/>
          <p:nvPr/>
        </p:nvSpPr>
        <p:spPr>
          <a:xfrm>
            <a:off x="288032" y="6555541"/>
            <a:ext cx="8748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10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Quelle: Metzler, </a:t>
            </a:r>
            <a:r>
              <a:rPr lang="de-DE" sz="1000" dirty="0" err="1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Woltering</a:t>
            </a:r>
            <a:r>
              <a:rPr lang="de-DE" sz="10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, Scheder (2016): Naturtourismus in Deutschlands Nationalparks. In: Natur und Landschaft. 91. Jahrgang, Heft 1, S. 8-14.</a:t>
            </a:r>
            <a:endParaRPr lang="de-DE" sz="1000" dirty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Textfeld 13"/>
          <p:cNvSpPr txBox="1"/>
          <p:nvPr/>
        </p:nvSpPr>
        <p:spPr>
          <a:xfrm>
            <a:off x="4514308" y="877119"/>
            <a:ext cx="4522188" cy="555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ru-RU" sz="1200" dirty="0" smtClean="0">
                <a:latin typeface="Arial" pitchFamily="34" charset="0"/>
              </a:rPr>
              <a:t>Национальные природные ландшафты обладают особыми качествами </a:t>
            </a:r>
            <a:r>
              <a:rPr lang="de-DE" sz="1200" dirty="0" smtClean="0">
                <a:latin typeface="Arial" pitchFamily="34" charset="0"/>
              </a:rPr>
              <a:t> -&gt;</a:t>
            </a:r>
            <a:r>
              <a:rPr lang="ru-RU" sz="1200" dirty="0" smtClean="0">
                <a:latin typeface="Arial" pitchFamily="34" charset="0"/>
              </a:rPr>
              <a:t> занимают особое положение среди туристических </a:t>
            </a:r>
            <a:r>
              <a:rPr lang="ru-RU" sz="1200" dirty="0" err="1" smtClean="0">
                <a:latin typeface="Arial" pitchFamily="34" charset="0"/>
              </a:rPr>
              <a:t>дестинаций</a:t>
            </a:r>
            <a:r>
              <a:rPr lang="ru-RU" sz="1200" dirty="0" smtClean="0">
                <a:latin typeface="Arial" pitchFamily="34" charset="0"/>
              </a:rPr>
              <a:t> / пунктов  назначения</a:t>
            </a:r>
            <a:endParaRPr lang="de-DE" sz="1200" dirty="0" smtClean="0">
              <a:latin typeface="Arial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ru-RU" sz="1200" dirty="0" smtClean="0">
                <a:latin typeface="Arial" pitchFamily="34" charset="0"/>
              </a:rPr>
              <a:t>В них слабее выражены сезонные колебания числа посетителей. Причины:</a:t>
            </a:r>
            <a:endParaRPr lang="de-DE" sz="1200" dirty="0" smtClean="0">
              <a:latin typeface="Arial" pitchFamily="34" charset="0"/>
            </a:endParaRPr>
          </a:p>
          <a:p>
            <a:pPr marL="742950" lvl="1" indent="-285750">
              <a:lnSpc>
                <a:spcPct val="130000"/>
              </a:lnSpc>
              <a:buFont typeface="Wingdings" charset="2"/>
              <a:buChar char="§"/>
            </a:pPr>
            <a:r>
              <a:rPr lang="ru-RU" sz="1100" dirty="0" smtClean="0">
                <a:latin typeface="Arial" pitchFamily="34" charset="0"/>
              </a:rPr>
              <a:t>Туристы, привлечённые природой, могут в  течение всего года наблюдать животных</a:t>
            </a:r>
            <a:endParaRPr lang="de-DE" sz="1100" dirty="0" smtClean="0">
              <a:latin typeface="Arial" pitchFamily="34" charset="0"/>
            </a:endParaRPr>
          </a:p>
          <a:p>
            <a:pPr marL="742950" lvl="1" indent="-285750">
              <a:lnSpc>
                <a:spcPct val="130000"/>
              </a:lnSpc>
              <a:buFont typeface="Wingdings" charset="2"/>
              <a:buChar char="§"/>
            </a:pPr>
            <a:r>
              <a:rPr lang="ru-RU" sz="1100" dirty="0" smtClean="0">
                <a:latin typeface="Arial" pitchFamily="34" charset="0"/>
              </a:rPr>
              <a:t>Природные феномены </a:t>
            </a:r>
            <a:r>
              <a:rPr lang="de-DE" sz="1100" dirty="0" smtClean="0">
                <a:latin typeface="Arial" pitchFamily="34" charset="0"/>
              </a:rPr>
              <a:t>(</a:t>
            </a:r>
            <a:r>
              <a:rPr lang="ru-RU" sz="1100" dirty="0" smtClean="0">
                <a:latin typeface="Arial" pitchFamily="34" charset="0"/>
              </a:rPr>
              <a:t>миграция перелётных птиц</a:t>
            </a:r>
            <a:r>
              <a:rPr lang="de-DE" sz="1100" dirty="0" smtClean="0">
                <a:latin typeface="Arial" pitchFamily="34" charset="0"/>
              </a:rPr>
              <a:t>) </a:t>
            </a:r>
            <a:r>
              <a:rPr lang="ru-RU" sz="1100" dirty="0" smtClean="0">
                <a:latin typeface="Arial" pitchFamily="34" charset="0"/>
              </a:rPr>
              <a:t>продлевают время «основного сезона»</a:t>
            </a:r>
            <a:endParaRPr lang="de-DE" sz="1100" dirty="0" smtClean="0">
              <a:latin typeface="Arial" pitchFamily="34" charset="0"/>
            </a:endParaRPr>
          </a:p>
          <a:p>
            <a:pPr marL="742950" lvl="1" indent="-285750">
              <a:lnSpc>
                <a:spcPct val="130000"/>
              </a:lnSpc>
              <a:buFont typeface="Wingdings" charset="2"/>
              <a:buChar char="§"/>
            </a:pPr>
            <a:r>
              <a:rPr lang="ru-RU" sz="1100" dirty="0" smtClean="0">
                <a:latin typeface="Arial" pitchFamily="34" charset="0"/>
              </a:rPr>
              <a:t>Растительный мир сохраняет свою привлекательность вне основного сезона (изменение окраски листьев, цветение, время сбора грибов и ягод</a:t>
            </a:r>
            <a:r>
              <a:rPr lang="de-DE" sz="1100" dirty="0" smtClean="0">
                <a:latin typeface="Arial" pitchFamily="34" charset="0"/>
              </a:rPr>
              <a:t>)</a:t>
            </a:r>
          </a:p>
          <a:p>
            <a:pPr marL="742950" lvl="1" indent="-285750">
              <a:lnSpc>
                <a:spcPct val="130000"/>
              </a:lnSpc>
              <a:buFont typeface="Wingdings" charset="2"/>
              <a:buChar char="§"/>
            </a:pPr>
            <a:r>
              <a:rPr lang="ru-RU" sz="1100" dirty="0" smtClean="0">
                <a:latin typeface="Arial" pitchFamily="34" charset="0"/>
              </a:rPr>
              <a:t>В регионах с национальными природными ландшафтами возможности отдыха есть круглый год</a:t>
            </a:r>
            <a:br>
              <a:rPr lang="ru-RU" sz="1100" dirty="0" smtClean="0">
                <a:latin typeface="Arial" pitchFamily="34" charset="0"/>
              </a:rPr>
            </a:br>
            <a:endParaRPr lang="de-DE" sz="1100" dirty="0" smtClean="0">
              <a:latin typeface="Arial" pitchFamily="34" charset="0"/>
            </a:endParaRPr>
          </a:p>
          <a:p>
            <a:pPr lvl="1">
              <a:lnSpc>
                <a:spcPct val="130000"/>
              </a:lnSpc>
            </a:pPr>
            <a:endParaRPr lang="de-DE" sz="1200" dirty="0" smtClean="0">
              <a:latin typeface="Arial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ru-RU" sz="1200" dirty="0" smtClean="0">
                <a:latin typeface="Arial" pitchFamily="34" charset="0"/>
              </a:rPr>
              <a:t>Несмотря на возможный положительный эффект для туризма, национальные природные ландшафты часто являются предметом споров. Причины для опасения</a:t>
            </a:r>
            <a:r>
              <a:rPr lang="de-DE" sz="1200" dirty="0" smtClean="0">
                <a:latin typeface="Arial" pitchFamily="34" charset="0"/>
              </a:rPr>
              <a:t>:</a:t>
            </a:r>
          </a:p>
          <a:p>
            <a:pPr marL="742950" lvl="1" indent="-285750">
              <a:lnSpc>
                <a:spcPct val="130000"/>
              </a:lnSpc>
              <a:buFont typeface="Wingdings" charset="2"/>
              <a:buChar char="§"/>
            </a:pPr>
            <a:r>
              <a:rPr lang="ru-RU" sz="1100" dirty="0" smtClean="0">
                <a:latin typeface="Arial" pitchFamily="34" charset="0"/>
              </a:rPr>
              <a:t>Ограничения и запреты для пользования</a:t>
            </a:r>
            <a:endParaRPr lang="de-DE" sz="1100" dirty="0" smtClean="0">
              <a:latin typeface="Arial" pitchFamily="34" charset="0"/>
            </a:endParaRPr>
          </a:p>
          <a:p>
            <a:pPr marL="742950" lvl="1" indent="-285750">
              <a:lnSpc>
                <a:spcPct val="130000"/>
              </a:lnSpc>
              <a:buFont typeface="Wingdings" charset="2"/>
              <a:buChar char="§"/>
            </a:pPr>
            <a:r>
              <a:rPr lang="ru-RU" sz="1100" dirty="0" smtClean="0">
                <a:latin typeface="Arial" pitchFamily="34" charset="0"/>
              </a:rPr>
              <a:t>Сдерживающий фактор для хозяйства</a:t>
            </a:r>
            <a:r>
              <a:rPr lang="de-DE" sz="1100" dirty="0" smtClean="0">
                <a:latin typeface="Arial" pitchFamily="34" charset="0"/>
              </a:rPr>
              <a:t> (</a:t>
            </a:r>
            <a:r>
              <a:rPr lang="ru-RU" sz="1100" dirty="0" smtClean="0">
                <a:latin typeface="Arial" pitchFamily="34" charset="0"/>
              </a:rPr>
              <a:t>лесное хозяйство и деревообработка</a:t>
            </a:r>
            <a:r>
              <a:rPr lang="de-DE" sz="1100" dirty="0" smtClean="0">
                <a:latin typeface="Arial" pitchFamily="34" charset="0"/>
              </a:rPr>
              <a:t>)</a:t>
            </a:r>
          </a:p>
          <a:p>
            <a:pPr marL="742950" lvl="1" indent="-285750">
              <a:lnSpc>
                <a:spcPct val="130000"/>
              </a:lnSpc>
              <a:buFont typeface="Wingdings" charset="2"/>
              <a:buChar char="§"/>
            </a:pPr>
            <a:r>
              <a:rPr lang="ru-RU" sz="1100" dirty="0" smtClean="0">
                <a:latin typeface="Arial" pitchFamily="34" charset="0"/>
              </a:rPr>
              <a:t>Сомнения в возможности хозяйственного использования в туристическом секторе</a:t>
            </a:r>
            <a:endParaRPr lang="de-DE" sz="11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el 1"/>
          <p:cNvSpPr>
            <a:spLocks noGrp="1"/>
          </p:cNvSpPr>
          <p:nvPr>
            <p:ph type="title"/>
          </p:nvPr>
        </p:nvSpPr>
        <p:spPr>
          <a:xfrm>
            <a:off x="370713" y="239713"/>
            <a:ext cx="8518105" cy="668337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400" b="1" dirty="0">
                <a:latin typeface="+mn-lt"/>
              </a:rPr>
              <a:t>Zielgruppen </a:t>
            </a:r>
            <a:r>
              <a:rPr lang="de-DE" sz="2400" b="1" dirty="0" smtClean="0">
                <a:latin typeface="+mn-lt"/>
              </a:rPr>
              <a:t>für Großschutzgebiete 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Целевые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группы для национальных природных ландшафтов</a:t>
            </a:r>
            <a:endParaRPr lang="de-DE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21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1220788"/>
            <a:ext cx="354965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290988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bte\Desktop\Fotolia_14207441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2801938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Users\bte\Desktop\iStock_000010529228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214438"/>
            <a:ext cx="284321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Grafi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79788"/>
            <a:ext cx="273050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Z:\Archiv-Bilder\05-Familie\iStock_000004649885Sma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3400425"/>
            <a:ext cx="35337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5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-245724"/>
            <a:ext cx="7886700" cy="1325563"/>
          </a:xfrm>
        </p:spPr>
        <p:txBody>
          <a:bodyPr/>
          <a:lstStyle/>
          <a:p>
            <a:pPr algn="ctr"/>
            <a:r>
              <a:rPr lang="de-DE" sz="2400" b="1" dirty="0" smtClean="0">
                <a:latin typeface="+mn-lt"/>
              </a:rPr>
              <a:t>Typisierung naturtouristischer Zielgruppen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Типирование целевых групп в природном туризме</a:t>
            </a:r>
            <a:endParaRPr lang="de-DE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518556"/>
              </p:ext>
            </p:extLst>
          </p:nvPr>
        </p:nvGraphicFramePr>
        <p:xfrm>
          <a:off x="628650" y="906700"/>
          <a:ext cx="7886700" cy="54769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68890"/>
                <a:gridCol w="2456597"/>
                <a:gridCol w="1337481"/>
                <a:gridCol w="2223732"/>
              </a:tblGrid>
              <a:tr h="606159">
                <a:tc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164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492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656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5820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2984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148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312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Typ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/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Тип туриста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164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492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656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5820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2984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148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312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Hauptinteresse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/ Основные интересы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Intakte Natur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 живая природа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Kern-Angebot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/ ядро (основа) предложения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44082">
                <a:tc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164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492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656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5820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2984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148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312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spezialisierter</a:t>
                      </a: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Naturtourist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Специализированный природный турист</a:t>
                      </a:r>
                    </a:p>
                  </a:txBody>
                  <a:tcPr marL="68573" marR="68573" marT="0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1pPr>
                      <a:lvl2pPr marL="457164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3pPr>
                      <a:lvl4pPr marL="1371492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4pPr>
                      <a:lvl5pPr marL="1828656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5pPr>
                      <a:lvl6pPr marL="2285820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6pPr>
                      <a:lvl7pPr marL="2742984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7pPr>
                      <a:lvl8pPr marL="3200148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8pPr>
                      <a:lvl9pPr marL="3657312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spezielle Naturinteressen, spezielle Arten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Специфический интерес к природе, отдельные виды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sehr wichtig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Очень важно</a:t>
                      </a:r>
                      <a:endParaRPr lang="de-DE" sz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Ökologische „Spezialitäten“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Экологические „</a:t>
                      </a:r>
                      <a:r>
                        <a:rPr lang="ru-RU" sz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специалитеты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“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84408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engagierter Naturtourist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Увлечённый природный турист</a:t>
                      </a:r>
                      <a:endParaRPr lang="de-DE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Naturerleben, ökologische Zusammenhänge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Прикоснуться к  природе, экологические взаимосвязи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Wichtig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</a:t>
                      </a:r>
                      <a:endParaRPr lang="de-DE" sz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„etwas Besonderes“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„нечто особое“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103780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normaler Naturtourist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Нормальный природный турист</a:t>
                      </a:r>
                      <a:endParaRPr lang="de-DE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leicht zugängliche, augenscheinliche Naturattraktionen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Легко доступные, очевидные природные объекты показа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weniger wichtig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Менее важно</a:t>
                      </a:r>
                      <a:endParaRPr lang="de-DE" sz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„aha-Effekt“, erlebnisorientiert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„</a:t>
                      </a:r>
                      <a:r>
                        <a:rPr lang="ru-RU" sz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вау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-фактор“, нацеленность на события/переживания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65035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Sportler/ Abenteurer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спортсмен/ любитель приключений</a:t>
                      </a:r>
                    </a:p>
                  </a:txBody>
                  <a:tcPr marL="68573" marR="68573" marT="0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Schwerpunkt auf Aktivitäten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центре внимания - активности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Natur als Kulisse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Природа как фон</a:t>
                      </a:r>
                      <a:endParaRPr lang="de-DE" sz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Sportspezifische Angebote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Предложения со спортивной спецификой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65035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Jagd- und Angeltourist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Охотник и рыболов</a:t>
                      </a:r>
                      <a:endParaRPr lang="de-DE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Schwerpunkt auf Aktivitäten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центре внимания - активности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Natur als Kulisse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Природа как фон</a:t>
                      </a:r>
                      <a:endParaRPr lang="de-DE" sz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Service rund um Jagd/ Fischerei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услуги охоты и рыбалки</a:t>
                      </a:r>
                      <a:endParaRPr lang="de-DE" sz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84408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Naturtourist mit kulturellen Interessen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Природный турист с культурными интересами</a:t>
                      </a:r>
                      <a:endParaRPr lang="de-DE" sz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Natur- und Kulturerfahrung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Природный и культурный опыт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Wichtig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Важно</a:t>
                      </a:r>
                      <a:endParaRPr lang="de-DE" sz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Perfekte Inszenierung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Отличная инсценировка</a:t>
                      </a:r>
                      <a:endParaRPr lang="de-DE" sz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4976370" y="6429766"/>
            <a:ext cx="3355975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Quelle: </a:t>
            </a:r>
            <a:r>
              <a:rPr lang="de-DE" sz="1000" cap="small" dirty="0" err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Strasdas</a:t>
            </a:r>
            <a:r>
              <a:rPr lang="de-DE" sz="1000" dirty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 2001 (verändert)</a:t>
            </a:r>
            <a:endParaRPr lang="de-DE" sz="1000" dirty="0">
              <a:latin typeface="+mj-lt"/>
              <a:ea typeface="+mn-ea"/>
              <a:cs typeface="+mn-cs"/>
            </a:endParaRPr>
          </a:p>
        </p:txBody>
      </p:sp>
      <p:sp>
        <p:nvSpPr>
          <p:cNvPr id="7" name="Rechteck 5"/>
          <p:cNvSpPr/>
          <p:nvPr/>
        </p:nvSpPr>
        <p:spPr>
          <a:xfrm>
            <a:off x="2154523" y="6429766"/>
            <a:ext cx="3355975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Источник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: </a:t>
            </a:r>
            <a:r>
              <a:rPr lang="ru-RU" sz="1000" cap="small" dirty="0" err="1" smtClean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Страсдас</a:t>
            </a:r>
            <a:r>
              <a:rPr lang="ru-RU" sz="1000" cap="small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2001 (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с изменениями</a:t>
            </a: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rPr>
              <a:t>)</a:t>
            </a:r>
            <a:endParaRPr lang="de-DE" sz="1000" dirty="0"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6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7990" y="66831"/>
            <a:ext cx="7886700" cy="983118"/>
          </a:xfrm>
        </p:spPr>
        <p:txBody>
          <a:bodyPr/>
          <a:lstStyle/>
          <a:p>
            <a:r>
              <a:rPr lang="de-DE" sz="2400" b="1" dirty="0" smtClean="0">
                <a:latin typeface="+mn-lt"/>
              </a:rPr>
              <a:t>Der „normale“ Naturtourist ...</a:t>
            </a:r>
            <a:endParaRPr lang="de-DE" sz="2400" b="1" dirty="0">
              <a:latin typeface="+mn-lt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70020"/>
              </p:ext>
            </p:extLst>
          </p:nvPr>
        </p:nvGraphicFramePr>
        <p:xfrm>
          <a:off x="3906838" y="1435813"/>
          <a:ext cx="118427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Bild" r:id="rId3" imgW="1574800" imgH="3187700" progId="Word.Picture.8">
                  <p:embed/>
                </p:oleObj>
              </mc:Choice>
              <mc:Fallback>
                <p:oleObj name="Bild" r:id="rId3" imgW="1574800" imgH="31877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1435813"/>
                        <a:ext cx="1184275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940152" y="2953140"/>
            <a:ext cx="2453208" cy="1072306"/>
          </a:xfrm>
          <a:prstGeom prst="cloudCallout">
            <a:avLst>
              <a:gd name="adj1" fmla="val -76845"/>
              <a:gd name="adj2" fmla="val -1423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zh-TW" sz="1400" b="0" dirty="0">
                <a:solidFill>
                  <a:srgbClr val="000000"/>
                </a:solidFill>
                <a:ea typeface="PMingLiU" charset="0"/>
                <a:cs typeface="PMingLiU" charset="0"/>
              </a:rPr>
              <a:t>... macht gerne Urlaub auf dem Bauernhof</a:t>
            </a:r>
            <a:endParaRPr lang="de-DE" sz="1400" b="0" dirty="0">
              <a:solidFill>
                <a:srgbClr val="00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012160" y="1440972"/>
            <a:ext cx="2868934" cy="1198290"/>
          </a:xfrm>
          <a:prstGeom prst="cloudCallout">
            <a:avLst>
              <a:gd name="adj1" fmla="val -74372"/>
              <a:gd name="adj2" fmla="val 1512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zh-TW" sz="1400" b="0" dirty="0">
                <a:solidFill>
                  <a:srgbClr val="000000"/>
                </a:solidFill>
                <a:ea typeface="PMingLiU" charset="0"/>
                <a:cs typeface="PMingLiU" charset="0"/>
              </a:rPr>
              <a:t>... möchte Zeit für </a:t>
            </a:r>
            <a:r>
              <a:rPr lang="de-DE" altLang="zh-TW" sz="1400" b="0" dirty="0" smtClean="0">
                <a:solidFill>
                  <a:srgbClr val="000000"/>
                </a:solidFill>
                <a:ea typeface="PMingLiU" charset="0"/>
                <a:cs typeface="PMingLiU" charset="0"/>
              </a:rPr>
              <a:t>Partner </a:t>
            </a:r>
            <a:r>
              <a:rPr lang="de-DE" altLang="zh-TW" sz="1400" b="0" dirty="0">
                <a:solidFill>
                  <a:srgbClr val="000000"/>
                </a:solidFill>
                <a:ea typeface="PMingLiU" charset="0"/>
                <a:cs typeface="PMingLiU" charset="0"/>
              </a:rPr>
              <a:t>und </a:t>
            </a:r>
            <a:r>
              <a:rPr lang="de-DE" altLang="zh-TW" sz="1400" b="0" dirty="0" smtClean="0">
                <a:solidFill>
                  <a:srgbClr val="000000"/>
                </a:solidFill>
                <a:ea typeface="PMingLiU" charset="0"/>
                <a:cs typeface="PMingLiU" charset="0"/>
              </a:rPr>
              <a:t>seine </a:t>
            </a:r>
            <a:r>
              <a:rPr lang="de-DE" altLang="zh-TW" sz="1400" b="0" dirty="0">
                <a:solidFill>
                  <a:srgbClr val="000000"/>
                </a:solidFill>
                <a:ea typeface="PMingLiU" charset="0"/>
                <a:cs typeface="PMingLiU" charset="0"/>
              </a:rPr>
              <a:t>Familie haben</a:t>
            </a:r>
            <a:endParaRPr lang="de-DE" sz="1400" b="0" dirty="0">
              <a:solidFill>
                <a:srgbClr val="00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79512" y="3097156"/>
            <a:ext cx="3360489" cy="1157337"/>
          </a:xfrm>
          <a:prstGeom prst="cloudCallout">
            <a:avLst>
              <a:gd name="adj1" fmla="val 61038"/>
              <a:gd name="adj2" fmla="val -77462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zh-TW" sz="1400" b="0">
                <a:solidFill>
                  <a:srgbClr val="000000"/>
                </a:solidFill>
                <a:ea typeface="PMingLiU" charset="0"/>
                <a:cs typeface="PMingLiU" charset="0"/>
              </a:rPr>
              <a:t>... hat Interesse an Landschaft, Kultur und Gesundheit/ Wellness</a:t>
            </a:r>
            <a:endParaRPr lang="de-DE" sz="1400" b="0">
              <a:solidFill>
                <a:srgbClr val="000000"/>
              </a:solidFill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971600" y="4537316"/>
            <a:ext cx="2829322" cy="1079847"/>
          </a:xfrm>
          <a:prstGeom prst="cloudCallout">
            <a:avLst>
              <a:gd name="adj1" fmla="val 57208"/>
              <a:gd name="adj2" fmla="val -9384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zh-TW" sz="1400" b="0">
                <a:solidFill>
                  <a:srgbClr val="000000"/>
                </a:solidFill>
                <a:ea typeface="PMingLiU" charset="0"/>
                <a:cs typeface="PMingLiU" charset="0"/>
              </a:rPr>
              <a:t>... wandert, radelt und ist aktiv in der Natur</a:t>
            </a:r>
            <a:endParaRPr lang="de-DE" sz="1400" b="0">
              <a:solidFill>
                <a:srgbClr val="000000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788024" y="4177276"/>
            <a:ext cx="2735088" cy="1079971"/>
          </a:xfrm>
          <a:prstGeom prst="cloudCallout">
            <a:avLst>
              <a:gd name="adj1" fmla="val -45596"/>
              <a:gd name="adj2" fmla="val -7104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zh-TW" sz="1400" b="0" dirty="0">
                <a:solidFill>
                  <a:srgbClr val="000000"/>
                </a:solidFill>
                <a:ea typeface="PMingLiU" charset="0"/>
                <a:cs typeface="PMingLiU" charset="0"/>
              </a:rPr>
              <a:t>... organisiert seine Reise am liebsten selbst</a:t>
            </a:r>
            <a:endParaRPr lang="de-DE" sz="1400" b="0" dirty="0">
              <a:solidFill>
                <a:srgbClr val="000000"/>
              </a:solidFill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179512" y="1584988"/>
            <a:ext cx="3373437" cy="1052512"/>
          </a:xfrm>
          <a:prstGeom prst="cloudCallout">
            <a:avLst>
              <a:gd name="adj1" fmla="val 62949"/>
              <a:gd name="adj2" fmla="val 3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zh-TW" sz="1400" b="0" dirty="0" smtClean="0">
                <a:ea typeface="PMingLiU" charset="0"/>
                <a:cs typeface="PMingLiU" charset="0"/>
              </a:rPr>
              <a:t>… </a:t>
            </a:r>
            <a:r>
              <a:rPr lang="de-DE" altLang="zh-TW" sz="1400" dirty="0" smtClean="0">
                <a:solidFill>
                  <a:srgbClr val="000000"/>
                </a:solidFill>
                <a:ea typeface="PMingLiU" charset="0"/>
                <a:cs typeface="PMingLiU" charset="0"/>
              </a:rPr>
              <a:t>ü</a:t>
            </a:r>
            <a:r>
              <a:rPr lang="de-DE" altLang="zh-TW" sz="1400" b="0" dirty="0" smtClean="0">
                <a:solidFill>
                  <a:srgbClr val="000000"/>
                </a:solidFill>
                <a:ea typeface="PMingLiU" charset="0"/>
                <a:cs typeface="PMingLiU" charset="0"/>
              </a:rPr>
              <a:t>bernachtet </a:t>
            </a:r>
            <a:r>
              <a:rPr lang="de-DE" altLang="zh-TW" sz="1400" b="0" dirty="0">
                <a:solidFill>
                  <a:srgbClr val="000000"/>
                </a:solidFill>
                <a:ea typeface="PMingLiU" charset="0"/>
                <a:cs typeface="PMingLiU" charset="0"/>
              </a:rPr>
              <a:t>in einer Ferienwohnung oder einem -haus</a:t>
            </a:r>
            <a:endParaRPr lang="de-DE" sz="1400" b="0" dirty="0">
              <a:solidFill>
                <a:srgbClr val="000000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989458" y="6414137"/>
            <a:ext cx="80470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e-DE" sz="1000" b="0" dirty="0">
                <a:solidFill>
                  <a:srgbClr val="080808"/>
                </a:solidFill>
                <a:latin typeface="+mj-lt"/>
                <a:cs typeface="+mn-cs"/>
              </a:rPr>
              <a:t>Quelle: Studienkreis für Tourismus und Entwicklung 2005</a:t>
            </a:r>
            <a:r>
              <a:rPr lang="de-DE" sz="1000" b="0" dirty="0" smtClean="0">
                <a:solidFill>
                  <a:srgbClr val="080808"/>
                </a:solidFill>
                <a:latin typeface="+mj-lt"/>
                <a:cs typeface="+mn-cs"/>
              </a:rPr>
              <a:t>: Studie </a:t>
            </a:r>
            <a:r>
              <a:rPr lang="de-DE" sz="1000" b="0" dirty="0">
                <a:solidFill>
                  <a:srgbClr val="080808"/>
                </a:solidFill>
                <a:latin typeface="+mj-lt"/>
                <a:cs typeface="+mn-cs"/>
              </a:rPr>
              <a:t>Urlaubsreisen und Umwelt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5292080" y="648884"/>
            <a:ext cx="2868934" cy="639687"/>
          </a:xfrm>
          <a:prstGeom prst="cloudCallout">
            <a:avLst>
              <a:gd name="adj1" fmla="val -56173"/>
              <a:gd name="adj2" fmla="val 11911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zh-TW" sz="1400" b="0" dirty="0">
                <a:solidFill>
                  <a:srgbClr val="000000"/>
                </a:solidFill>
                <a:ea typeface="PMingLiU" charset="0"/>
                <a:cs typeface="PMingLiU" charset="0"/>
              </a:rPr>
              <a:t>... </a:t>
            </a:r>
            <a:r>
              <a:rPr lang="de-DE" altLang="zh-TW" sz="1400" dirty="0">
                <a:solidFill>
                  <a:srgbClr val="000000"/>
                </a:solidFill>
                <a:ea typeface="PMingLiU" charset="0"/>
                <a:cs typeface="PMingLiU" charset="0"/>
              </a:rPr>
              <a:t>b</a:t>
            </a:r>
            <a:r>
              <a:rPr lang="de-DE" altLang="zh-TW" sz="1400" b="0" dirty="0" smtClean="0">
                <a:solidFill>
                  <a:srgbClr val="000000"/>
                </a:solidFill>
                <a:ea typeface="PMingLiU" charset="0"/>
                <a:cs typeface="PMingLiU" charset="0"/>
              </a:rPr>
              <a:t>esucht die </a:t>
            </a:r>
            <a:r>
              <a:rPr lang="de-DE" altLang="zh-TW" sz="1400" dirty="0" smtClean="0">
                <a:solidFill>
                  <a:srgbClr val="000000"/>
                </a:solidFill>
                <a:ea typeface="PMingLiU" charset="0"/>
                <a:cs typeface="PMingLiU" charset="0"/>
              </a:rPr>
              <a:t>Schutzgebiete</a:t>
            </a:r>
            <a:endParaRPr lang="de-DE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6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7990" y="66831"/>
            <a:ext cx="7886700" cy="983118"/>
          </a:xfrm>
        </p:spPr>
        <p:txBody>
          <a:bodyPr/>
          <a:lstStyle/>
          <a:p>
            <a:r>
              <a:rPr lang="de-DE" sz="2400" b="1" dirty="0" smtClean="0">
                <a:latin typeface="+mn-lt"/>
              </a:rPr>
              <a:t>„</a:t>
            </a:r>
            <a:r>
              <a:rPr lang="ru-RU" sz="2400" b="1" dirty="0" smtClean="0">
                <a:latin typeface="+mn-lt"/>
              </a:rPr>
              <a:t>Нормальный</a:t>
            </a:r>
            <a:r>
              <a:rPr lang="de-DE" sz="2400" b="1" dirty="0" smtClean="0">
                <a:latin typeface="+mn-lt"/>
              </a:rPr>
              <a:t>“ </a:t>
            </a:r>
            <a:r>
              <a:rPr lang="ru-RU" sz="2400" b="1" dirty="0" smtClean="0">
                <a:latin typeface="+mn-lt"/>
              </a:rPr>
              <a:t>природный турист</a:t>
            </a:r>
            <a:r>
              <a:rPr lang="de-DE" sz="2400" b="1" dirty="0" smtClean="0">
                <a:latin typeface="+mn-lt"/>
              </a:rPr>
              <a:t>...</a:t>
            </a:r>
            <a:endParaRPr lang="de-DE" sz="2400" b="1" dirty="0">
              <a:latin typeface="+mn-lt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803511"/>
              </p:ext>
            </p:extLst>
          </p:nvPr>
        </p:nvGraphicFramePr>
        <p:xfrm>
          <a:off x="3906838" y="1435813"/>
          <a:ext cx="118427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Bild" r:id="rId3" imgW="1574800" imgH="3187700" progId="Word.Picture.8">
                  <p:embed/>
                </p:oleObj>
              </mc:Choice>
              <mc:Fallback>
                <p:oleObj name="Bild" r:id="rId3" imgW="1574800" imgH="31877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1435813"/>
                        <a:ext cx="1184275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940152" y="2953140"/>
            <a:ext cx="2554538" cy="1224134"/>
          </a:xfrm>
          <a:prstGeom prst="cloudCallout">
            <a:avLst>
              <a:gd name="adj1" fmla="val -76845"/>
              <a:gd name="adj2" fmla="val -1423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zh-TW" sz="1400" b="0" dirty="0">
                <a:solidFill>
                  <a:srgbClr val="000000"/>
                </a:solidFill>
                <a:ea typeface="PMingLiU" charset="0"/>
                <a:cs typeface="PMingLiU" charset="0"/>
              </a:rPr>
              <a:t>... </a:t>
            </a:r>
            <a:r>
              <a:rPr lang="ru-RU" altLang="zh-TW" sz="1400" b="0" dirty="0" smtClean="0">
                <a:solidFill>
                  <a:srgbClr val="000000"/>
                </a:solidFill>
                <a:ea typeface="PMingLiU" charset="0"/>
                <a:cs typeface="PMingLiU" charset="0"/>
              </a:rPr>
              <a:t>Охотно проводит отпуск на сельской ферме</a:t>
            </a:r>
            <a:endParaRPr lang="de-DE" sz="1400" b="0" dirty="0">
              <a:solidFill>
                <a:srgbClr val="00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012160" y="1440972"/>
            <a:ext cx="2868934" cy="1302228"/>
          </a:xfrm>
          <a:prstGeom prst="cloudCallout">
            <a:avLst>
              <a:gd name="adj1" fmla="val -74372"/>
              <a:gd name="adj2" fmla="val 1512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zh-TW" sz="1400" b="0" dirty="0">
                <a:solidFill>
                  <a:srgbClr val="000000"/>
                </a:solidFill>
                <a:ea typeface="PMingLiU" charset="0"/>
                <a:cs typeface="PMingLiU" charset="0"/>
              </a:rPr>
              <a:t>... </a:t>
            </a:r>
            <a:r>
              <a:rPr lang="ru-RU" altLang="zh-TW" sz="1400" b="0" dirty="0" smtClean="0">
                <a:solidFill>
                  <a:srgbClr val="000000"/>
                </a:solidFill>
                <a:ea typeface="PMingLiU" charset="0"/>
                <a:cs typeface="PMingLiU" charset="0"/>
              </a:rPr>
              <a:t>Хочет провести время со своим спутником или с семьёй</a:t>
            </a:r>
            <a:endParaRPr lang="de-DE" sz="1400" b="0" dirty="0">
              <a:solidFill>
                <a:srgbClr val="000000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79512" y="3097156"/>
            <a:ext cx="3360489" cy="1284839"/>
          </a:xfrm>
          <a:prstGeom prst="cloudCallout">
            <a:avLst>
              <a:gd name="adj1" fmla="val 61038"/>
              <a:gd name="adj2" fmla="val -77462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zh-TW" sz="1400" b="0" dirty="0">
                <a:solidFill>
                  <a:srgbClr val="000000"/>
                </a:solidFill>
                <a:ea typeface="PMingLiU" charset="0"/>
                <a:cs typeface="PMingLiU" charset="0"/>
              </a:rPr>
              <a:t>... </a:t>
            </a:r>
            <a:r>
              <a:rPr lang="ru-RU" altLang="zh-TW" sz="1400" b="0" dirty="0" smtClean="0">
                <a:solidFill>
                  <a:srgbClr val="000000"/>
                </a:solidFill>
                <a:ea typeface="PMingLiU" charset="0"/>
                <a:cs typeface="PMingLiU" charset="0"/>
              </a:rPr>
              <a:t>Интересуется ландшафтом, культурой, здоровьем и </a:t>
            </a:r>
            <a:br>
              <a:rPr lang="ru-RU" altLang="zh-TW" sz="1400" b="0" dirty="0" smtClean="0">
                <a:solidFill>
                  <a:srgbClr val="000000"/>
                </a:solidFill>
                <a:ea typeface="PMingLiU" charset="0"/>
                <a:cs typeface="PMingLiU" charset="0"/>
              </a:rPr>
            </a:br>
            <a:r>
              <a:rPr lang="ru-RU" altLang="zh-TW" sz="1400" b="0" dirty="0" err="1" smtClean="0">
                <a:solidFill>
                  <a:srgbClr val="000000"/>
                </a:solidFill>
                <a:ea typeface="PMingLiU" charset="0"/>
                <a:cs typeface="PMingLiU" charset="0"/>
              </a:rPr>
              <a:t>вэлнесом</a:t>
            </a:r>
            <a:r>
              <a:rPr lang="de-DE" altLang="zh-TW" sz="1400" b="0" dirty="0" smtClean="0">
                <a:solidFill>
                  <a:srgbClr val="000000"/>
                </a:solidFill>
                <a:ea typeface="PMingLiU" charset="0"/>
                <a:cs typeface="PMingLiU" charset="0"/>
              </a:rPr>
              <a:t>/ </a:t>
            </a:r>
            <a:r>
              <a:rPr lang="de-DE" altLang="zh-TW" sz="1400" b="0" dirty="0">
                <a:solidFill>
                  <a:srgbClr val="000000"/>
                </a:solidFill>
                <a:ea typeface="PMingLiU" charset="0"/>
                <a:cs typeface="PMingLiU" charset="0"/>
              </a:rPr>
              <a:t>Wellness</a:t>
            </a:r>
            <a:endParaRPr lang="de-DE" sz="1400" b="0" dirty="0">
              <a:solidFill>
                <a:srgbClr val="000000"/>
              </a:solidFill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971600" y="4537316"/>
            <a:ext cx="2829322" cy="1376596"/>
          </a:xfrm>
          <a:prstGeom prst="cloudCallout">
            <a:avLst>
              <a:gd name="adj1" fmla="val 57208"/>
              <a:gd name="adj2" fmla="val -9384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zh-TW" sz="1400" b="0" dirty="0">
                <a:solidFill>
                  <a:srgbClr val="000000"/>
                </a:solidFill>
                <a:ea typeface="PMingLiU" charset="0"/>
                <a:cs typeface="PMingLiU" charset="0"/>
              </a:rPr>
              <a:t>... </a:t>
            </a:r>
            <a:r>
              <a:rPr lang="ru-RU" altLang="zh-TW" sz="1400" b="0" dirty="0" smtClean="0">
                <a:solidFill>
                  <a:srgbClr val="000000"/>
                </a:solidFill>
                <a:ea typeface="PMingLiU" charset="0"/>
                <a:cs typeface="PMingLiU" charset="0"/>
              </a:rPr>
              <a:t>Совершает пешие и велопрогулки, активно отдыхает на природе</a:t>
            </a:r>
            <a:endParaRPr lang="de-DE" sz="1400" b="0" dirty="0">
              <a:solidFill>
                <a:srgbClr val="000000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788024" y="4177274"/>
            <a:ext cx="2735088" cy="1344751"/>
          </a:xfrm>
          <a:prstGeom prst="cloudCallout">
            <a:avLst>
              <a:gd name="adj1" fmla="val -45596"/>
              <a:gd name="adj2" fmla="val -7104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zh-TW" sz="1400" b="0" dirty="0">
                <a:solidFill>
                  <a:srgbClr val="000000"/>
                </a:solidFill>
                <a:ea typeface="PMingLiU" charset="0"/>
                <a:cs typeface="PMingLiU" charset="0"/>
              </a:rPr>
              <a:t>... </a:t>
            </a:r>
            <a:r>
              <a:rPr lang="ru-RU" altLang="zh-TW" sz="1400" b="0" dirty="0" smtClean="0">
                <a:solidFill>
                  <a:srgbClr val="000000"/>
                </a:solidFill>
                <a:ea typeface="PMingLiU" charset="0"/>
                <a:cs typeface="PMingLiU" charset="0"/>
              </a:rPr>
              <a:t>Предпочитает самостоятельно организовывать свои поездки</a:t>
            </a:r>
            <a:endParaRPr lang="de-DE" sz="1400" b="0" dirty="0">
              <a:solidFill>
                <a:srgbClr val="000000"/>
              </a:solidFill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179512" y="1584988"/>
            <a:ext cx="3373437" cy="1052512"/>
          </a:xfrm>
          <a:prstGeom prst="cloudCallout">
            <a:avLst>
              <a:gd name="adj1" fmla="val 62949"/>
              <a:gd name="adj2" fmla="val 3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zh-TW" sz="1400" b="0" dirty="0" smtClean="0">
                <a:ea typeface="PMingLiU" charset="0"/>
                <a:cs typeface="PMingLiU" charset="0"/>
              </a:rPr>
              <a:t>… </a:t>
            </a:r>
            <a:r>
              <a:rPr lang="ru-RU" altLang="zh-TW" sz="1400" dirty="0" smtClean="0">
                <a:solidFill>
                  <a:srgbClr val="000000"/>
                </a:solidFill>
                <a:ea typeface="PMingLiU" charset="0"/>
                <a:cs typeface="PMingLiU" charset="0"/>
              </a:rPr>
              <a:t>ночует в гостевой квартире или в гостевом доме</a:t>
            </a:r>
            <a:endParaRPr lang="de-DE" sz="1400" b="0" dirty="0">
              <a:solidFill>
                <a:srgbClr val="000000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989458" y="6414137"/>
            <a:ext cx="80470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1000" b="0" dirty="0" smtClean="0">
                <a:solidFill>
                  <a:srgbClr val="080808"/>
                </a:solidFill>
                <a:latin typeface="+mj-lt"/>
                <a:cs typeface="+mn-cs"/>
              </a:rPr>
              <a:t>Источник</a:t>
            </a:r>
            <a:r>
              <a:rPr lang="de-DE" sz="1000" b="0" dirty="0" smtClean="0">
                <a:solidFill>
                  <a:srgbClr val="080808"/>
                </a:solidFill>
                <a:latin typeface="+mj-lt"/>
                <a:cs typeface="+mn-cs"/>
              </a:rPr>
              <a:t>: </a:t>
            </a:r>
            <a:r>
              <a:rPr lang="ru-RU" sz="1000" b="0" dirty="0" smtClean="0">
                <a:solidFill>
                  <a:srgbClr val="080808"/>
                </a:solidFill>
                <a:latin typeface="+mj-lt"/>
                <a:cs typeface="+mn-cs"/>
              </a:rPr>
              <a:t>Исследовательский кружок по туризму и развитию</a:t>
            </a:r>
            <a:r>
              <a:rPr lang="de-DE" sz="1000" b="0" dirty="0" smtClean="0">
                <a:solidFill>
                  <a:srgbClr val="080808"/>
                </a:solidFill>
                <a:latin typeface="+mj-lt"/>
                <a:cs typeface="+mn-cs"/>
              </a:rPr>
              <a:t> </a:t>
            </a:r>
            <a:r>
              <a:rPr lang="de-DE" sz="1000" b="0" dirty="0">
                <a:solidFill>
                  <a:srgbClr val="080808"/>
                </a:solidFill>
                <a:latin typeface="+mj-lt"/>
                <a:cs typeface="+mn-cs"/>
              </a:rPr>
              <a:t>2005</a:t>
            </a:r>
            <a:r>
              <a:rPr lang="de-DE" sz="1000" b="0" dirty="0" smtClean="0">
                <a:solidFill>
                  <a:srgbClr val="080808"/>
                </a:solidFill>
                <a:latin typeface="+mj-lt"/>
                <a:cs typeface="+mn-cs"/>
              </a:rPr>
              <a:t>:</a:t>
            </a:r>
            <a:r>
              <a:rPr lang="ru-RU" sz="1000" b="0" dirty="0" smtClean="0">
                <a:solidFill>
                  <a:srgbClr val="080808"/>
                </a:solidFill>
                <a:latin typeface="+mj-lt"/>
                <a:cs typeface="+mn-cs"/>
              </a:rPr>
              <a:t> </a:t>
            </a:r>
            <a:r>
              <a:rPr lang="ru-RU" sz="1000" b="0" dirty="0" err="1" smtClean="0">
                <a:solidFill>
                  <a:srgbClr val="080808"/>
                </a:solidFill>
                <a:latin typeface="+mj-lt"/>
                <a:cs typeface="+mn-cs"/>
              </a:rPr>
              <a:t>иссл</a:t>
            </a:r>
            <a:r>
              <a:rPr lang="ru-RU" sz="1000" b="0" dirty="0" smtClean="0">
                <a:solidFill>
                  <a:srgbClr val="080808"/>
                </a:solidFill>
                <a:latin typeface="+mj-lt"/>
                <a:cs typeface="+mn-cs"/>
              </a:rPr>
              <a:t>-е </a:t>
            </a:r>
            <a:r>
              <a:rPr lang="ru-RU" sz="1000" b="0" dirty="0" err="1" smtClean="0">
                <a:solidFill>
                  <a:srgbClr val="080808"/>
                </a:solidFill>
                <a:latin typeface="+mj-lt"/>
                <a:cs typeface="+mn-cs"/>
              </a:rPr>
              <a:t>отпусные</a:t>
            </a:r>
            <a:r>
              <a:rPr lang="ru-RU" sz="1000" b="0" dirty="0" smtClean="0">
                <a:solidFill>
                  <a:srgbClr val="080808"/>
                </a:solidFill>
                <a:latin typeface="+mj-lt"/>
                <a:cs typeface="+mn-cs"/>
              </a:rPr>
              <a:t> поездки и окружающая среда</a:t>
            </a:r>
            <a:endParaRPr lang="de-DE" sz="1000" b="0" dirty="0">
              <a:solidFill>
                <a:srgbClr val="080808"/>
              </a:solidFill>
              <a:latin typeface="+mj-lt"/>
              <a:cs typeface="+mn-cs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5292080" y="593767"/>
            <a:ext cx="2868934" cy="776026"/>
          </a:xfrm>
          <a:prstGeom prst="cloudCallout">
            <a:avLst>
              <a:gd name="adj1" fmla="val -56173"/>
              <a:gd name="adj2" fmla="val 11911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zh-TW" sz="1400" b="0" dirty="0">
                <a:solidFill>
                  <a:srgbClr val="000000"/>
                </a:solidFill>
                <a:ea typeface="PMingLiU" charset="0"/>
                <a:cs typeface="PMingLiU" charset="0"/>
              </a:rPr>
              <a:t>... </a:t>
            </a:r>
            <a:r>
              <a:rPr lang="ru-RU" altLang="zh-TW" sz="1400" dirty="0" smtClean="0">
                <a:solidFill>
                  <a:srgbClr val="000000"/>
                </a:solidFill>
                <a:ea typeface="PMingLiU" charset="0"/>
                <a:cs typeface="PMingLiU" charset="0"/>
              </a:rPr>
              <a:t>Посещает охраняемые регионы</a:t>
            </a:r>
            <a:endParaRPr lang="de-DE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7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830" y="240401"/>
            <a:ext cx="9021170" cy="66831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400" b="1" dirty="0">
                <a:latin typeface="+mn-lt"/>
              </a:rPr>
              <a:t>Trends </a:t>
            </a:r>
            <a:r>
              <a:rPr lang="de-DE" sz="2400" b="1" dirty="0" smtClean="0">
                <a:latin typeface="+mn-lt"/>
              </a:rPr>
              <a:t>im Naturtourismus</a:t>
            </a:r>
            <a:r>
              <a:rPr lang="ru-RU" sz="2400" b="1" dirty="0">
                <a:latin typeface="+mn-lt"/>
              </a:rPr>
              <a:t> 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Тенденции / тренды в природном туризме</a:t>
            </a:r>
            <a:endParaRPr lang="de-DE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831" y="1051992"/>
            <a:ext cx="4408226" cy="5676354"/>
          </a:xfrm>
        </p:spPr>
        <p:txBody>
          <a:bodyPr>
            <a:normAutofit/>
          </a:bodyPr>
          <a:lstStyle/>
          <a:p>
            <a:pPr lvl="1"/>
            <a:r>
              <a:rPr lang="de-DE" sz="2000" b="0" dirty="0" smtClean="0"/>
              <a:t>Genuss </a:t>
            </a:r>
            <a:r>
              <a:rPr lang="de-DE" sz="2000" b="0" dirty="0"/>
              <a:t>(von Landschaft, Ereignissen</a:t>
            </a:r>
            <a:r>
              <a:rPr lang="de-DE" sz="2000" b="0" dirty="0" smtClean="0"/>
              <a:t>, </a:t>
            </a:r>
            <a:r>
              <a:rPr lang="de-DE" sz="2000" b="0" dirty="0" err="1" smtClean="0"/>
              <a:t>Kulinarik</a:t>
            </a:r>
            <a:r>
              <a:rPr lang="de-DE" sz="2000" b="0" dirty="0"/>
              <a:t>, Einrichtungen</a:t>
            </a:r>
            <a:r>
              <a:rPr lang="de-DE" sz="2000" b="0" dirty="0" smtClean="0"/>
              <a:t>) sowie intensives </a:t>
            </a:r>
            <a:r>
              <a:rPr lang="de-DE" sz="2000" b="0" dirty="0"/>
              <a:t>Erleben mit allen </a:t>
            </a:r>
            <a:r>
              <a:rPr lang="de-DE" sz="2000" b="0" dirty="0" smtClean="0"/>
              <a:t>Sinnen, </a:t>
            </a:r>
            <a:endParaRPr lang="de-DE" sz="2000" b="0" dirty="0"/>
          </a:p>
          <a:p>
            <a:pPr lvl="1"/>
            <a:r>
              <a:rPr lang="de-DE" sz="2000" b="0" dirty="0" smtClean="0"/>
              <a:t>Regionale </a:t>
            </a:r>
            <a:r>
              <a:rPr lang="de-DE" sz="2000" b="0" dirty="0"/>
              <a:t>authentische Produkte (Traditionen und Bräuche</a:t>
            </a:r>
            <a:r>
              <a:rPr lang="de-DE" sz="2000" b="0" dirty="0" smtClean="0"/>
              <a:t>), </a:t>
            </a:r>
            <a:endParaRPr lang="de-DE" sz="2000" b="0" dirty="0"/>
          </a:p>
          <a:p>
            <a:pPr lvl="1"/>
            <a:r>
              <a:rPr lang="de-DE" sz="2000" b="0" dirty="0" smtClean="0"/>
              <a:t>Zurück </a:t>
            </a:r>
            <a:r>
              <a:rPr lang="de-DE" sz="2000" b="0" dirty="0"/>
              <a:t>zu </a:t>
            </a:r>
            <a:r>
              <a:rPr lang="de-DE" sz="2000" b="0" dirty="0" smtClean="0"/>
              <a:t>Natürlichkeit und Authentizität,</a:t>
            </a:r>
            <a:endParaRPr lang="de-DE" sz="2000" b="0" dirty="0"/>
          </a:p>
          <a:p>
            <a:pPr lvl="1"/>
            <a:r>
              <a:rPr lang="de-DE" sz="2000" b="0" kern="1200" dirty="0"/>
              <a:t>Urlaubsverhalten zwischen Entspannungsbedürfnis und </a:t>
            </a:r>
            <a:r>
              <a:rPr lang="de-DE" sz="2000" b="0" kern="1200" dirty="0" smtClean="0"/>
              <a:t>Unternehmungslust,</a:t>
            </a:r>
            <a:endParaRPr lang="de-DE" sz="2000" b="0" kern="1200" dirty="0"/>
          </a:p>
          <a:p>
            <a:pPr lvl="1"/>
            <a:r>
              <a:rPr lang="de-DE" sz="2000" b="0" dirty="0" smtClean="0"/>
              <a:t>Reisen </a:t>
            </a:r>
            <a:r>
              <a:rPr lang="de-DE" sz="2000" b="0" dirty="0"/>
              <a:t>mit </a:t>
            </a:r>
            <a:r>
              <a:rPr lang="de-DE" sz="2000" b="0" dirty="0">
                <a:solidFill>
                  <a:schemeClr val="tx1"/>
                </a:solidFill>
              </a:rPr>
              <a:t>kombinierten Angeboten </a:t>
            </a:r>
            <a:r>
              <a:rPr lang="de-DE" sz="2000" b="0" dirty="0"/>
              <a:t>„Kultur &amp; Natur“ oder „Sport &amp; Natur“ verkaufen sich am </a:t>
            </a:r>
            <a:r>
              <a:rPr lang="de-DE" sz="2000" b="0" dirty="0" smtClean="0"/>
              <a:t>besten, </a:t>
            </a:r>
            <a:endParaRPr lang="de-DE" sz="2000" b="0" dirty="0"/>
          </a:p>
          <a:p>
            <a:pPr lvl="1"/>
            <a:r>
              <a:rPr lang="de-DE" sz="2000" b="0" dirty="0" err="1"/>
              <a:t>Edutainment</a:t>
            </a:r>
            <a:r>
              <a:rPr lang="de-DE" sz="2000" b="0" dirty="0"/>
              <a:t> bzw. </a:t>
            </a:r>
            <a:r>
              <a:rPr lang="de-DE" sz="2000" b="0" dirty="0" err="1" smtClean="0"/>
              <a:t>Sciencetainment</a:t>
            </a:r>
            <a:r>
              <a:rPr lang="de-DE" sz="2000" b="0" dirty="0" smtClean="0"/>
              <a:t>.</a:t>
            </a:r>
            <a:endParaRPr lang="de-DE" sz="2000" b="0" dirty="0">
              <a:solidFill>
                <a:schemeClr val="tx1"/>
              </a:solidFill>
              <a:ea typeface="ＭＳ Ｐゴシック" charset="0"/>
            </a:endParaRPr>
          </a:p>
          <a:p>
            <a:endParaRPr lang="de-DE" sz="1400" b="0" dirty="0"/>
          </a:p>
        </p:txBody>
      </p:sp>
      <p:sp>
        <p:nvSpPr>
          <p:cNvPr id="5" name="Rechteck 4"/>
          <p:cNvSpPr/>
          <p:nvPr/>
        </p:nvSpPr>
        <p:spPr>
          <a:xfrm>
            <a:off x="467544" y="6207115"/>
            <a:ext cx="23775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Quelle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: Scheibe 2010; BTE 2013</a:t>
            </a:r>
            <a:endParaRPr lang="de-DE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3998794" y="1051990"/>
            <a:ext cx="4634750" cy="5676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dirty="0" smtClean="0"/>
              <a:t>Наслаждение </a:t>
            </a:r>
            <a:r>
              <a:rPr lang="de-DE" dirty="0" smtClean="0"/>
              <a:t>(</a:t>
            </a:r>
            <a:r>
              <a:rPr lang="ru-RU" dirty="0" smtClean="0"/>
              <a:t>ландшафтом, событиями, кулинарией, объектами туризма</a:t>
            </a:r>
            <a:r>
              <a:rPr lang="de-DE" dirty="0" smtClean="0"/>
              <a:t>)</a:t>
            </a:r>
            <a:r>
              <a:rPr lang="ru-RU" dirty="0" smtClean="0"/>
              <a:t> и интенсивные переживания на всех уровнях ощущений</a:t>
            </a:r>
            <a:r>
              <a:rPr lang="de-DE" dirty="0" smtClean="0"/>
              <a:t>, </a:t>
            </a:r>
          </a:p>
          <a:p>
            <a:pPr lvl="1"/>
            <a:r>
              <a:rPr lang="ru-RU" dirty="0" smtClean="0"/>
              <a:t>Аутентичные региональные продукты</a:t>
            </a:r>
            <a:r>
              <a:rPr lang="de-DE" dirty="0" smtClean="0"/>
              <a:t> (</a:t>
            </a:r>
            <a:r>
              <a:rPr lang="ru-RU" dirty="0" smtClean="0"/>
              <a:t>традиции и обычаи</a:t>
            </a:r>
            <a:r>
              <a:rPr lang="de-DE" dirty="0" smtClean="0"/>
              <a:t>), </a:t>
            </a:r>
          </a:p>
          <a:p>
            <a:pPr lvl="1"/>
            <a:r>
              <a:rPr lang="ru-RU" dirty="0" smtClean="0"/>
              <a:t>Назад к естественности и аутентичности</a:t>
            </a:r>
            <a:r>
              <a:rPr lang="de-DE" dirty="0" smtClean="0"/>
              <a:t>,</a:t>
            </a:r>
          </a:p>
          <a:p>
            <a:pPr lvl="1"/>
            <a:r>
              <a:rPr lang="ru-RU" dirty="0" smtClean="0"/>
              <a:t>Поведение во время отпуска – между потребностью в расслаблении и желанием предпринять что-то активное</a:t>
            </a:r>
            <a:r>
              <a:rPr lang="de-DE" dirty="0" smtClean="0"/>
              <a:t>,</a:t>
            </a:r>
          </a:p>
          <a:p>
            <a:pPr lvl="1"/>
            <a:r>
              <a:rPr lang="ru-RU" dirty="0" smtClean="0"/>
              <a:t>Поездки по </a:t>
            </a:r>
            <a:r>
              <a:rPr lang="ru-RU" dirty="0" err="1" smtClean="0"/>
              <a:t>комби</a:t>
            </a:r>
            <a:r>
              <a:rPr lang="ru-RU" dirty="0" smtClean="0"/>
              <a:t>-вариантам</a:t>
            </a:r>
            <a:r>
              <a:rPr lang="de-DE" dirty="0" smtClean="0"/>
              <a:t> „</a:t>
            </a:r>
            <a:r>
              <a:rPr lang="ru-RU" dirty="0" smtClean="0"/>
              <a:t>культура </a:t>
            </a:r>
            <a:r>
              <a:rPr lang="de-DE" dirty="0" smtClean="0"/>
              <a:t>&amp; </a:t>
            </a:r>
            <a:r>
              <a:rPr lang="ru-RU" dirty="0" smtClean="0"/>
              <a:t>природа</a:t>
            </a:r>
            <a:r>
              <a:rPr lang="de-DE" dirty="0" smtClean="0"/>
              <a:t>“ </a:t>
            </a:r>
            <a:r>
              <a:rPr lang="ru-RU" dirty="0" smtClean="0"/>
              <a:t>или</a:t>
            </a:r>
            <a:r>
              <a:rPr lang="de-DE" dirty="0" smtClean="0"/>
              <a:t> „</a:t>
            </a:r>
            <a:r>
              <a:rPr lang="ru-RU" dirty="0" smtClean="0"/>
              <a:t>спорт</a:t>
            </a:r>
            <a:r>
              <a:rPr lang="de-DE" dirty="0" smtClean="0"/>
              <a:t> &amp; </a:t>
            </a:r>
            <a:r>
              <a:rPr lang="ru-RU" dirty="0" smtClean="0"/>
              <a:t>природа</a:t>
            </a:r>
            <a:r>
              <a:rPr lang="de-DE" dirty="0" smtClean="0"/>
              <a:t>“ </a:t>
            </a:r>
            <a:r>
              <a:rPr lang="ru-RU" dirty="0" smtClean="0"/>
              <a:t>продаются лучше всего</a:t>
            </a:r>
            <a:r>
              <a:rPr lang="de-DE" dirty="0" smtClean="0"/>
              <a:t>, </a:t>
            </a:r>
          </a:p>
          <a:p>
            <a:pPr lvl="1"/>
            <a:r>
              <a:rPr lang="ru-RU" dirty="0" err="1" smtClean="0"/>
              <a:t>Эдьютейнмент</a:t>
            </a:r>
            <a:r>
              <a:rPr lang="ru-RU" dirty="0" smtClean="0"/>
              <a:t> и </a:t>
            </a:r>
            <a:r>
              <a:rPr lang="ru-RU" dirty="0" err="1" smtClean="0"/>
              <a:t>сайенстейнмент</a:t>
            </a:r>
            <a:r>
              <a:rPr lang="ru-RU" dirty="0" smtClean="0"/>
              <a:t> – т.е. </a:t>
            </a:r>
            <a:r>
              <a:rPr lang="ru-RU" dirty="0" err="1" smtClean="0"/>
              <a:t>образование+развлечение</a:t>
            </a:r>
            <a:r>
              <a:rPr lang="ru-RU" dirty="0" smtClean="0"/>
              <a:t> и </a:t>
            </a:r>
            <a:r>
              <a:rPr lang="ru-RU" dirty="0" err="1" smtClean="0"/>
              <a:t>наука+развлечение</a:t>
            </a:r>
            <a:r>
              <a:rPr lang="ru-RU" dirty="0" smtClean="0"/>
              <a:t> (</a:t>
            </a:r>
            <a:r>
              <a:rPr lang="ru-RU" dirty="0" err="1" smtClean="0"/>
              <a:t>научпоп</a:t>
            </a:r>
            <a:r>
              <a:rPr lang="ru-RU" dirty="0" smtClean="0"/>
              <a:t>)</a:t>
            </a:r>
            <a:r>
              <a:rPr lang="de-DE" dirty="0" smtClean="0"/>
              <a:t>.</a:t>
            </a:r>
            <a:endParaRPr lang="de-DE" dirty="0" smtClean="0">
              <a:ea typeface="ＭＳ Ｐゴシック" charset="0"/>
            </a:endParaRPr>
          </a:p>
          <a:p>
            <a:endParaRPr lang="de-DE" sz="1400" dirty="0"/>
          </a:p>
        </p:txBody>
      </p:sp>
      <p:sp>
        <p:nvSpPr>
          <p:cNvPr id="7" name="Rechteck 4"/>
          <p:cNvSpPr/>
          <p:nvPr/>
        </p:nvSpPr>
        <p:spPr>
          <a:xfrm>
            <a:off x="467544" y="6453336"/>
            <a:ext cx="19720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Источник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Шайбе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2010;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БТЕ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2013</a:t>
            </a:r>
            <a:endParaRPr lang="de-DE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75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348457" y="162834"/>
            <a:ext cx="8655741" cy="668337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000" dirty="0" smtClean="0">
                <a:latin typeface="Arial" charset="0"/>
                <a:ea typeface="ＭＳ Ｐゴシック" charset="0"/>
              </a:rPr>
              <a:t/>
            </a:r>
            <a:br>
              <a:rPr lang="de-DE" sz="2000" dirty="0" smtClean="0">
                <a:latin typeface="Arial" charset="0"/>
                <a:ea typeface="ＭＳ Ｐゴシック" charset="0"/>
              </a:rPr>
            </a:br>
            <a:r>
              <a:rPr lang="de-DE" sz="3100" b="1" dirty="0" smtClean="0">
                <a:latin typeface="Arial" charset="0"/>
                <a:ea typeface="ＭＳ Ｐゴシック" charset="0"/>
              </a:rPr>
              <a:t>17 Biosphärenreservate in Deutschland</a:t>
            </a:r>
            <a:r>
              <a:rPr lang="ru-RU" sz="3100" b="1" dirty="0">
                <a:latin typeface="Arial" charset="0"/>
                <a:ea typeface="ＭＳ Ｐゴシック" charset="0"/>
              </a:rPr>
              <a:t/>
            </a:r>
            <a:br>
              <a:rPr lang="ru-RU" sz="3100" b="1" dirty="0">
                <a:latin typeface="Arial" charset="0"/>
                <a:ea typeface="ＭＳ Ｐゴシック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17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биосферных заповедников в Германии</a:t>
            </a:r>
            <a:r>
              <a:rPr lang="de-DE" sz="3100" b="1" dirty="0" smtClean="0">
                <a:latin typeface="Arial" charset="0"/>
                <a:ea typeface="ＭＳ Ｐゴシック" charset="0"/>
              </a:rPr>
              <a:t/>
            </a:r>
            <a:br>
              <a:rPr lang="de-DE" sz="3100" b="1" dirty="0" smtClean="0">
                <a:latin typeface="Arial" charset="0"/>
                <a:ea typeface="ＭＳ Ｐゴシック" charset="0"/>
              </a:rPr>
            </a:br>
            <a:endParaRPr lang="de-DE" sz="2000" dirty="0">
              <a:solidFill>
                <a:srgbClr val="FFC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70" name="Textplatzhalter 4"/>
          <p:cNvSpPr>
            <a:spLocks noGrp="1"/>
          </p:cNvSpPr>
          <p:nvPr>
            <p:ph sz="half" idx="2"/>
          </p:nvPr>
        </p:nvSpPr>
        <p:spPr>
          <a:xfrm>
            <a:off x="4729230" y="6217838"/>
            <a:ext cx="4210050" cy="3714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sz="1000" dirty="0">
                <a:latin typeface="Arial" charset="0"/>
                <a:ea typeface="ＭＳ Ｐゴシック" charset="0"/>
              </a:rPr>
              <a:t>Quelle: </a:t>
            </a:r>
            <a:r>
              <a:rPr lang="de-DE" sz="1000" dirty="0" smtClean="0">
                <a:latin typeface="Arial" charset="0"/>
                <a:ea typeface="ＭＳ Ｐゴシック" charset="0"/>
              </a:rPr>
              <a:t>Bundesamt für Naturschutz 2017 (</a:t>
            </a:r>
            <a:r>
              <a:rPr lang="de-DE" sz="1000" dirty="0" err="1" smtClean="0">
                <a:latin typeface="Arial" charset="0"/>
                <a:ea typeface="ＭＳ Ｐゴシック" charset="0"/>
              </a:rPr>
              <a:t>www.bfn.de</a:t>
            </a:r>
            <a:r>
              <a:rPr lang="de-DE" sz="1000" dirty="0" smtClean="0">
                <a:latin typeface="Arial" charset="0"/>
                <a:ea typeface="ＭＳ Ｐゴシック" charset="0"/>
              </a:rPr>
              <a:t>)</a:t>
            </a:r>
            <a:endParaRPr lang="de-DE" sz="1000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Inhaltsplatzhalter 3" descr="biozon2017_barrierefrei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5" b="10325"/>
          <a:stretch>
            <a:fillRect/>
          </a:stretch>
        </p:blipFill>
        <p:spPr>
          <a:xfrm>
            <a:off x="142379" y="1012726"/>
            <a:ext cx="4648710" cy="5205113"/>
          </a:xfrm>
        </p:spPr>
      </p:pic>
      <p:sp>
        <p:nvSpPr>
          <p:cNvPr id="2" name="Textfeld 1"/>
          <p:cNvSpPr txBox="1"/>
          <p:nvPr/>
        </p:nvSpPr>
        <p:spPr>
          <a:xfrm>
            <a:off x="4791089" y="1012726"/>
            <a:ext cx="41344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Von aktuell 669 Biosphärenreservaten auf </a:t>
            </a:r>
            <a:br>
              <a:rPr lang="de-DE" dirty="0" smtClean="0"/>
            </a:br>
            <a:r>
              <a:rPr lang="de-DE" dirty="0" smtClean="0"/>
              <a:t>der Welt, 17 in Deutschland</a:t>
            </a:r>
          </a:p>
          <a:p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15 der 17 sind bisher von der UNESCO </a:t>
            </a:r>
            <a:br>
              <a:rPr lang="de-DE" dirty="0" smtClean="0"/>
            </a:br>
            <a:r>
              <a:rPr lang="de-DE" dirty="0" smtClean="0"/>
              <a:t>anerkannt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3,7 % der terrestrischen Fläche von </a:t>
            </a:r>
            <a:br>
              <a:rPr lang="de-DE" dirty="0" smtClean="0"/>
            </a:br>
            <a:r>
              <a:rPr lang="de-DE" dirty="0" smtClean="0"/>
              <a:t>Deutschland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5" r="50000"/>
          <a:stretch/>
        </p:blipFill>
        <p:spPr bwMode="auto">
          <a:xfrm>
            <a:off x="113818" y="6115050"/>
            <a:ext cx="24415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1"/>
          <p:cNvSpPr txBox="1"/>
          <p:nvPr/>
        </p:nvSpPr>
        <p:spPr>
          <a:xfrm>
            <a:off x="4791089" y="3473450"/>
            <a:ext cx="39587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669 мировых биосферных </a:t>
            </a:r>
            <a:br>
              <a:rPr lang="ru-RU" dirty="0" smtClean="0"/>
            </a:br>
            <a:r>
              <a:rPr lang="ru-RU" dirty="0" smtClean="0"/>
              <a:t>заповедников 17 находятся в Германии</a:t>
            </a:r>
          </a:p>
          <a:p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15 </a:t>
            </a:r>
            <a:r>
              <a:rPr lang="ru-RU" dirty="0" smtClean="0"/>
              <a:t>из </a:t>
            </a:r>
            <a:r>
              <a:rPr lang="de-DE" dirty="0" smtClean="0"/>
              <a:t>17</a:t>
            </a:r>
            <a:r>
              <a:rPr lang="ru-RU" dirty="0" smtClean="0"/>
              <a:t>-</a:t>
            </a:r>
            <a:r>
              <a:rPr lang="ru-RU" dirty="0" err="1" smtClean="0"/>
              <a:t>ти</a:t>
            </a:r>
            <a:r>
              <a:rPr lang="ru-RU" dirty="0" smtClean="0"/>
              <a:t> признаны ЮНЕСКО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3,7 % </a:t>
            </a:r>
            <a:r>
              <a:rPr lang="ru-RU" dirty="0" smtClean="0"/>
              <a:t>земельной площади Германии</a:t>
            </a:r>
            <a:endParaRPr lang="de-DE" dirty="0"/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4715504" y="6032101"/>
            <a:ext cx="4784368" cy="37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1000" smtClean="0">
                <a:latin typeface="Arial" charset="0"/>
                <a:ea typeface="ＭＳ Ｐゴシック" charset="0"/>
              </a:rPr>
              <a:t>Источник</a:t>
            </a:r>
            <a:r>
              <a:rPr lang="de-DE" sz="1000" smtClean="0">
                <a:latin typeface="Arial" charset="0"/>
                <a:ea typeface="ＭＳ Ｐゴシック" charset="0"/>
              </a:rPr>
              <a:t>: </a:t>
            </a:r>
            <a:r>
              <a:rPr lang="ru-RU" sz="1000" smtClean="0">
                <a:latin typeface="Arial" charset="0"/>
                <a:ea typeface="ＭＳ Ｐゴシック" charset="0"/>
              </a:rPr>
              <a:t>федеральное ведомство охраны природы</a:t>
            </a:r>
            <a:r>
              <a:rPr lang="de-DE" sz="1000" smtClean="0">
                <a:latin typeface="Arial" charset="0"/>
                <a:ea typeface="ＭＳ Ｐゴシック" charset="0"/>
              </a:rPr>
              <a:t> 2017 (www.bfn.de)</a:t>
            </a:r>
            <a:endParaRPr lang="de-DE" sz="10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904875"/>
            <a:ext cx="910590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73038" algn="ctr" defTabSz="449263">
              <a:spcBef>
                <a:spcPct val="20000"/>
              </a:spcBef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</a:pPr>
            <a:r>
              <a:rPr lang="de-DE" sz="2000" dirty="0">
                <a:solidFill>
                  <a:srgbClr val="000066"/>
                </a:solidFill>
              </a:rPr>
              <a:t>Ein interdisziplinäres Instrument mit einer dreifachen Funktion</a:t>
            </a:r>
            <a:r>
              <a:rPr lang="de-DE" sz="2000" dirty="0" smtClean="0">
                <a:solidFill>
                  <a:srgbClr val="000066"/>
                </a:solidFill>
              </a:rPr>
              <a:t>:</a:t>
            </a:r>
            <a:endParaRPr lang="ru-RU" sz="2000" dirty="0" smtClean="0">
              <a:solidFill>
                <a:srgbClr val="000066"/>
              </a:solidFill>
            </a:endParaRPr>
          </a:p>
          <a:p>
            <a:pPr marL="173038" algn="ctr" defTabSz="449263">
              <a:spcBef>
                <a:spcPct val="20000"/>
              </a:spcBef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</a:pPr>
            <a:r>
              <a:rPr lang="ru-RU" sz="2000" dirty="0" smtClean="0">
                <a:solidFill>
                  <a:srgbClr val="000066"/>
                </a:solidFill>
              </a:rPr>
              <a:t>Междисциплинарный инструмент с тройственной функцией</a:t>
            </a:r>
            <a:endParaRPr lang="de-DE" sz="2000" dirty="0">
              <a:solidFill>
                <a:srgbClr val="000066"/>
              </a:solidFill>
            </a:endParaRP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094" y="2001497"/>
            <a:ext cx="4387259" cy="360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114800" y="1700213"/>
            <a:ext cx="4991101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38163" lvl="3" algn="l">
              <a:buClr>
                <a:srgbClr val="990000"/>
              </a:buClr>
              <a:buFont typeface="Wingdings" charset="0"/>
              <a:buChar char="§"/>
            </a:pPr>
            <a:r>
              <a:rPr lang="en-GB" sz="2200" dirty="0">
                <a:solidFill>
                  <a:srgbClr val="000066"/>
                </a:solidFill>
              </a:rPr>
              <a:t> </a:t>
            </a:r>
            <a:r>
              <a:rPr lang="de-DE" sz="2000" dirty="0">
                <a:solidFill>
                  <a:srgbClr val="000066"/>
                </a:solidFill>
              </a:rPr>
              <a:t>Schutz und Erhalt der biologischen und kulturellen </a:t>
            </a:r>
            <a:r>
              <a:rPr lang="de-DE" sz="2000" dirty="0" smtClean="0">
                <a:solidFill>
                  <a:srgbClr val="000066"/>
                </a:solidFill>
              </a:rPr>
              <a:t>Vielfalt</a:t>
            </a:r>
            <a:endParaRPr lang="ru-RU" sz="2000" dirty="0" smtClean="0">
              <a:solidFill>
                <a:srgbClr val="000066"/>
              </a:solidFill>
            </a:endParaRPr>
          </a:p>
          <a:p>
            <a:pPr marL="538163" lvl="3">
              <a:buClr>
                <a:srgbClr val="990000"/>
              </a:buClr>
              <a:buFont typeface="Wingdings" charset="0"/>
              <a:buChar char="§"/>
            </a:pPr>
            <a:r>
              <a:rPr lang="ru-RU" sz="2000" dirty="0">
                <a:solidFill>
                  <a:srgbClr val="000066"/>
                </a:solidFill>
              </a:rPr>
              <a:t>охрана и сохранение биологического и культурного </a:t>
            </a:r>
            <a:r>
              <a:rPr lang="ru-RU" sz="2000" dirty="0" smtClean="0">
                <a:solidFill>
                  <a:srgbClr val="000066"/>
                </a:solidFill>
              </a:rPr>
              <a:t>разнообразия</a:t>
            </a:r>
            <a:endParaRPr lang="de-DE" sz="2000" dirty="0">
              <a:solidFill>
                <a:srgbClr val="000066"/>
              </a:solidFill>
            </a:endParaRPr>
          </a:p>
          <a:p>
            <a:pPr marL="538163" lvl="3" algn="l">
              <a:buClr>
                <a:srgbClr val="990000"/>
              </a:buClr>
              <a:buFont typeface="Wingdings" charset="0"/>
              <a:buChar char="§"/>
            </a:pPr>
            <a:endParaRPr lang="de-DE" sz="2000" dirty="0">
              <a:solidFill>
                <a:srgbClr val="000066"/>
              </a:solidFill>
            </a:endParaRPr>
          </a:p>
          <a:p>
            <a:pPr marL="538163" lvl="3" algn="l">
              <a:buClr>
                <a:srgbClr val="990000"/>
              </a:buClr>
              <a:buFont typeface="Wingdings" charset="0"/>
              <a:buChar char="§"/>
            </a:pPr>
            <a:r>
              <a:rPr lang="de-DE" sz="2000" dirty="0">
                <a:solidFill>
                  <a:srgbClr val="000066"/>
                </a:solidFill>
              </a:rPr>
              <a:t> Ein Modell für innovative Ansätze zur nachhaltigen Entwicklung – </a:t>
            </a:r>
            <a:r>
              <a:rPr lang="de-DE" sz="2000" dirty="0" err="1">
                <a:solidFill>
                  <a:srgbClr val="000066"/>
                </a:solidFill>
              </a:rPr>
              <a:t>green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r>
              <a:rPr lang="de-DE" sz="2000" dirty="0" err="1" smtClean="0">
                <a:solidFill>
                  <a:srgbClr val="000066"/>
                </a:solidFill>
              </a:rPr>
              <a:t>economy</a:t>
            </a:r>
            <a:endParaRPr lang="ru-RU" sz="2000" dirty="0" smtClean="0">
              <a:solidFill>
                <a:srgbClr val="000066"/>
              </a:solidFill>
            </a:endParaRPr>
          </a:p>
          <a:p>
            <a:pPr marL="538163" lvl="3">
              <a:buClr>
                <a:srgbClr val="990000"/>
              </a:buClr>
              <a:buFont typeface="Wingdings" charset="0"/>
              <a:buChar char="§"/>
            </a:pPr>
            <a:r>
              <a:rPr lang="ru-RU" sz="2000" dirty="0">
                <a:solidFill>
                  <a:srgbClr val="000066"/>
                </a:solidFill>
              </a:rPr>
              <a:t>модель для </a:t>
            </a:r>
            <a:r>
              <a:rPr lang="ru-RU" sz="2000" dirty="0" err="1">
                <a:solidFill>
                  <a:srgbClr val="000066"/>
                </a:solidFill>
              </a:rPr>
              <a:t>инновативных</a:t>
            </a:r>
            <a:r>
              <a:rPr lang="ru-RU" sz="2000" dirty="0">
                <a:solidFill>
                  <a:srgbClr val="000066"/>
                </a:solidFill>
              </a:rPr>
              <a:t> примеров устойчивого развития – </a:t>
            </a:r>
            <a:r>
              <a:rPr lang="ru-RU" sz="2000" dirty="0" err="1">
                <a:solidFill>
                  <a:srgbClr val="000066"/>
                </a:solidFill>
              </a:rPr>
              <a:t>green</a:t>
            </a:r>
            <a:r>
              <a:rPr lang="ru-RU" sz="2000" dirty="0">
                <a:solidFill>
                  <a:srgbClr val="000066"/>
                </a:solidFill>
              </a:rPr>
              <a:t> </a:t>
            </a:r>
            <a:r>
              <a:rPr lang="ru-RU" sz="2000" dirty="0" err="1">
                <a:solidFill>
                  <a:srgbClr val="000066"/>
                </a:solidFill>
              </a:rPr>
              <a:t>economy</a:t>
            </a:r>
            <a:r>
              <a:rPr lang="ru-RU" sz="2000" dirty="0">
                <a:solidFill>
                  <a:srgbClr val="000066"/>
                </a:solidFill>
              </a:rPr>
              <a:t> / «зелёная экономика</a:t>
            </a:r>
            <a:r>
              <a:rPr lang="ru-RU" sz="2000" dirty="0" smtClean="0">
                <a:solidFill>
                  <a:srgbClr val="000066"/>
                </a:solidFill>
              </a:rPr>
              <a:t>»</a:t>
            </a:r>
            <a:endParaRPr lang="de-DE" sz="2000" dirty="0">
              <a:solidFill>
                <a:srgbClr val="000066"/>
              </a:solidFill>
            </a:endParaRPr>
          </a:p>
          <a:p>
            <a:pPr marL="538163" lvl="3" algn="l">
              <a:buClr>
                <a:srgbClr val="990000"/>
              </a:buClr>
              <a:buFont typeface="Wingdings" charset="0"/>
              <a:buChar char="§"/>
            </a:pPr>
            <a:endParaRPr lang="de-DE" sz="2000" dirty="0">
              <a:solidFill>
                <a:srgbClr val="000066"/>
              </a:solidFill>
            </a:endParaRPr>
          </a:p>
          <a:p>
            <a:pPr marL="538163" lvl="3" algn="l">
              <a:buClr>
                <a:srgbClr val="990000"/>
              </a:buClr>
              <a:buFont typeface="Wingdings" charset="0"/>
              <a:buChar char="§"/>
            </a:pPr>
            <a:r>
              <a:rPr lang="de-DE" sz="2000" dirty="0">
                <a:solidFill>
                  <a:srgbClr val="000066"/>
                </a:solidFill>
              </a:rPr>
              <a:t> Umweltforschung, </a:t>
            </a:r>
            <a:r>
              <a:rPr lang="de-DE" sz="2000" dirty="0" smtClean="0">
                <a:solidFill>
                  <a:srgbClr val="000066"/>
                </a:solidFill>
              </a:rPr>
              <a:t>Umweltbildung</a:t>
            </a:r>
            <a:r>
              <a:rPr lang="de-DE" sz="2000" dirty="0">
                <a:solidFill>
                  <a:srgbClr val="000066"/>
                </a:solidFill>
              </a:rPr>
              <a:t>,</a:t>
            </a:r>
          </a:p>
          <a:p>
            <a:pPr marL="538163" lvl="3" algn="l">
              <a:buClr>
                <a:srgbClr val="990000"/>
              </a:buClr>
            </a:pPr>
            <a:r>
              <a:rPr lang="de-DE" sz="2000" dirty="0" err="1">
                <a:solidFill>
                  <a:srgbClr val="000066"/>
                </a:solidFill>
              </a:rPr>
              <a:t>Umweltmonitoring</a:t>
            </a:r>
            <a:r>
              <a:rPr lang="de-DE" sz="2000" dirty="0">
                <a:solidFill>
                  <a:srgbClr val="000066"/>
                </a:solidFill>
              </a:rPr>
              <a:t> </a:t>
            </a:r>
            <a:endParaRPr lang="ru-RU" sz="2000" dirty="0" smtClean="0">
              <a:solidFill>
                <a:srgbClr val="000066"/>
              </a:solidFill>
            </a:endParaRPr>
          </a:p>
          <a:p>
            <a:pPr marL="538163" lvl="3">
              <a:buClr>
                <a:srgbClr val="990000"/>
              </a:buClr>
            </a:pPr>
            <a:r>
              <a:rPr lang="ru-RU" sz="2000" dirty="0">
                <a:solidFill>
                  <a:srgbClr val="000066"/>
                </a:solidFill>
              </a:rPr>
              <a:t>исследование </a:t>
            </a:r>
            <a:r>
              <a:rPr lang="ru-RU" sz="2000" dirty="0" smtClean="0">
                <a:solidFill>
                  <a:srgbClr val="000066"/>
                </a:solidFill>
              </a:rPr>
              <a:t>среды</a:t>
            </a:r>
            <a:r>
              <a:rPr lang="ru-RU" sz="2000" dirty="0">
                <a:solidFill>
                  <a:srgbClr val="000066"/>
                </a:solidFill>
              </a:rPr>
              <a:t>, экологическое образование, </a:t>
            </a:r>
            <a:r>
              <a:rPr lang="ru-RU" sz="2000" dirty="0" smtClean="0">
                <a:solidFill>
                  <a:srgbClr val="000066"/>
                </a:solidFill>
              </a:rPr>
              <a:t>эко-мониторинг</a:t>
            </a:r>
            <a:endParaRPr lang="ru-RU" sz="2000" dirty="0">
              <a:solidFill>
                <a:srgbClr val="000066"/>
              </a:solidFill>
            </a:endParaRPr>
          </a:p>
          <a:p>
            <a:pPr marL="538163" lvl="3" algn="l">
              <a:buClr>
                <a:srgbClr val="990000"/>
              </a:buClr>
            </a:pPr>
            <a:endParaRPr lang="de-DE" sz="2000" dirty="0">
              <a:solidFill>
                <a:srgbClr val="000066"/>
              </a:solidFill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85727"/>
            <a:ext cx="91059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Das Konzept der </a:t>
            </a:r>
            <a:r>
              <a:rPr lang="de-DE" sz="2400" b="1" dirty="0" smtClean="0">
                <a:solidFill>
                  <a:srgbClr val="000000"/>
                </a:solidFill>
              </a:rPr>
              <a:t>Biosphärenreservate</a:t>
            </a:r>
            <a:r>
              <a:rPr lang="ru-RU" sz="2400" b="1" dirty="0" smtClean="0">
                <a:solidFill>
                  <a:srgbClr val="000000"/>
                </a:solidFill>
              </a:rPr>
              <a:t> – </a:t>
            </a:r>
            <a:br>
              <a:rPr lang="ru-RU" sz="2400" b="1" dirty="0" smtClean="0">
                <a:solidFill>
                  <a:srgbClr val="000000"/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Концепция биосферного заповедника</a:t>
            </a:r>
            <a:endParaRPr lang="de-DE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e-DE" sz="36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92899" y="6387058"/>
            <a:ext cx="1720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Quelle: UNESCO, Schaaf 2015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1"/>
          <p:cNvSpPr txBox="1"/>
          <p:nvPr/>
        </p:nvSpPr>
        <p:spPr>
          <a:xfrm>
            <a:off x="692898" y="6140837"/>
            <a:ext cx="1901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Источник</a:t>
            </a: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ЮНЕСКО</a:t>
            </a: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Шааф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5"/>
            <a:ext cx="7772400" cy="7207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de-DE" sz="2400" b="1" dirty="0" smtClean="0">
                <a:latin typeface="+mn-lt"/>
              </a:rPr>
              <a:t>Aufgaben eines Biosphärenreservats </a:t>
            </a:r>
            <a:r>
              <a:rPr lang="ru-RU" sz="2400" b="1" dirty="0" smtClean="0">
                <a:latin typeface="+mn-lt"/>
              </a:rPr>
              <a:t> -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Задачи биосферного заповедника</a:t>
            </a:r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de-DE" sz="2400" dirty="0" smtClean="0">
                <a:latin typeface="+mj-lt"/>
              </a:rPr>
              <a:t>	</a:t>
            </a:r>
            <a:endParaRPr lang="de-DE" sz="2400" dirty="0">
              <a:latin typeface="+mj-lt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8521"/>
            <a:ext cx="8382000" cy="5277979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de-DE" sz="1600" dirty="0"/>
              <a:t>Biosphärenreservate sind </a:t>
            </a:r>
            <a:r>
              <a:rPr lang="de-DE" sz="1600" b="1" dirty="0"/>
              <a:t>Modellregionen</a:t>
            </a:r>
            <a:r>
              <a:rPr lang="de-DE" sz="1600" dirty="0"/>
              <a:t>, in denen das </a:t>
            </a:r>
            <a:r>
              <a:rPr lang="de-DE" sz="1600" b="1" dirty="0"/>
              <a:t>Zusammenleben von Mensch und Natur </a:t>
            </a:r>
            <a:r>
              <a:rPr lang="de-DE" sz="1600" dirty="0"/>
              <a:t>beispielhaft entwickelt und erprobt wird. </a:t>
            </a:r>
            <a:endParaRPr lang="ru-RU" sz="1600" dirty="0" smtClean="0"/>
          </a:p>
          <a:p>
            <a:pPr marL="0" indent="0">
              <a:buNone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Биосферные заповедники – это </a:t>
            </a:r>
            <a:r>
              <a:rPr lang="de-DE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регионы-модели</a:t>
            </a:r>
            <a:r>
              <a:rPr lang="de-DE" sz="16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где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развиваются 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апробируются примеры</a:t>
            </a:r>
            <a:r>
              <a:rPr lang="de-DE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совместной жизни человека и природы</a:t>
            </a:r>
            <a:r>
              <a:rPr lang="de-DE" sz="16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de-DE" sz="1600" dirty="0" smtClean="0"/>
              <a:t>Sie </a:t>
            </a:r>
            <a:r>
              <a:rPr lang="de-DE" sz="1600" b="1" dirty="0"/>
              <a:t>schützen Kulturlandschaften </a:t>
            </a:r>
            <a:r>
              <a:rPr lang="de-DE" sz="1600" dirty="0"/>
              <a:t>und erhalten und entwickeln wertvolle Lebensräume für Mensch und Natur. </a:t>
            </a:r>
            <a:endParaRPr lang="ru-RU" sz="1600" dirty="0" smtClean="0"/>
          </a:p>
          <a:p>
            <a:pPr marL="0" indent="0">
              <a:buNone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Они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защищают культурные ландшафты</a:t>
            </a:r>
            <a:r>
              <a:rPr lang="de-DE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 сохраняют и развивают ценные жизненные пространства для людей и природы</a:t>
            </a:r>
            <a:r>
              <a:rPr lang="de-DE" sz="16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de-DE" sz="1600" dirty="0" smtClean="0"/>
              <a:t>Sie </a:t>
            </a:r>
            <a:r>
              <a:rPr lang="de-DE" sz="1600" dirty="0"/>
              <a:t>sorgen für ein ausgewogenes Verhältnis von menschlicher Nutzung und natürlichen Kreisläufen und tragen damit zur </a:t>
            </a:r>
            <a:r>
              <a:rPr lang="de-DE" sz="1600" b="1" dirty="0"/>
              <a:t>regionalen Wertschöpfung </a:t>
            </a:r>
            <a:r>
              <a:rPr lang="de-DE" sz="1600" dirty="0"/>
              <a:t>bei. </a:t>
            </a:r>
            <a:endParaRPr lang="ru-RU" sz="1600" dirty="0" smtClean="0"/>
          </a:p>
          <a:p>
            <a:pPr marL="0" indent="0">
              <a:buNone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Они заботятся о сбалансированном соотношении между человеческим использованием и естественным природным круговоротом и таким образом участвуют 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создании региональной добавочной стоимости</a:t>
            </a:r>
            <a:r>
              <a:rPr lang="de-DE" sz="16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de-DE" sz="1600" dirty="0" smtClean="0"/>
              <a:t>Biosphärenreservate </a:t>
            </a:r>
            <a:r>
              <a:rPr lang="de-DE" sz="1600" dirty="0"/>
              <a:t>ermöglichen </a:t>
            </a:r>
            <a:r>
              <a:rPr lang="de-DE" sz="1600" b="1" dirty="0"/>
              <a:t>exemplarische Erkenntnisse für Forschung und Wissenschaft</a:t>
            </a:r>
            <a:r>
              <a:rPr lang="de-DE" sz="1600" dirty="0"/>
              <a:t> über die Wechselwirkungen von natürlichen und gesellschaftlichen Prozessen. </a:t>
            </a:r>
            <a:endParaRPr lang="ru-RU" sz="1600" dirty="0" smtClean="0"/>
          </a:p>
          <a:p>
            <a:pPr marL="0" indent="0">
              <a:buNone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Биосферные заповедники позволяют получить</a:t>
            </a:r>
            <a:r>
              <a:rPr lang="de-DE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образцовые знания, необходимые для исследователей и учёных,</a:t>
            </a:r>
            <a:r>
              <a:rPr lang="de-DE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 взаимодействии естественных и общественных /цивилизационных процессов.</a:t>
            </a:r>
            <a:endParaRPr lang="de-DE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9956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323527" y="676708"/>
            <a:ext cx="6713963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Aft>
                <a:spcPts val="1500"/>
              </a:spcAft>
              <a:buClr>
                <a:srgbClr val="FF3300"/>
              </a:buClr>
            </a:pPr>
            <a:r>
              <a:rPr kumimoji="1" lang="en-GB" sz="2400" b="1" dirty="0" err="1" smtClean="0"/>
              <a:t>Arbeitsschwerpunkte</a:t>
            </a:r>
            <a:r>
              <a:rPr kumimoji="1" lang="en-GB" sz="2400" b="1" dirty="0" smtClean="0"/>
              <a:t>:</a:t>
            </a:r>
            <a:endParaRPr kumimoji="1" lang="en-GB" sz="2400" b="1" dirty="0"/>
          </a:p>
          <a:p>
            <a:pPr marL="342900" indent="-342900" eaLnBrk="0" hangingPunct="0">
              <a:spcAft>
                <a:spcPts val="1500"/>
              </a:spcAft>
              <a:buClr>
                <a:srgbClr val="FF3300"/>
              </a:buClr>
              <a:buFont typeface="Arial"/>
              <a:buChar char="•"/>
            </a:pPr>
            <a:r>
              <a:rPr kumimoji="1" lang="en-GB" sz="2000" dirty="0" err="1" smtClean="0"/>
              <a:t>Nachhaltigkeit</a:t>
            </a:r>
            <a:r>
              <a:rPr kumimoji="1" lang="en-GB" sz="2000" dirty="0" smtClean="0"/>
              <a:t> </a:t>
            </a:r>
            <a:r>
              <a:rPr kumimoji="1" lang="en-GB" sz="2000" dirty="0" err="1" smtClean="0"/>
              <a:t>im</a:t>
            </a:r>
            <a:r>
              <a:rPr kumimoji="1" lang="en-GB" sz="2000" dirty="0" smtClean="0"/>
              <a:t> </a:t>
            </a:r>
            <a:r>
              <a:rPr kumimoji="1" lang="en-GB" sz="2000" dirty="0" err="1" smtClean="0"/>
              <a:t>Tourismus</a:t>
            </a:r>
            <a:endParaRPr kumimoji="1" lang="en-GB" sz="2000" dirty="0" smtClean="0"/>
          </a:p>
          <a:p>
            <a:pPr marL="342900" indent="-342900" eaLnBrk="0" hangingPunct="0">
              <a:spcAft>
                <a:spcPts val="1500"/>
              </a:spcAft>
              <a:buClr>
                <a:srgbClr val="FF3300"/>
              </a:buClr>
              <a:buFont typeface="Arial"/>
              <a:buChar char="•"/>
            </a:pPr>
            <a:r>
              <a:rPr kumimoji="1" lang="en-GB" sz="2000" dirty="0" err="1" smtClean="0"/>
              <a:t>Tourismus</a:t>
            </a:r>
            <a:r>
              <a:rPr kumimoji="1" lang="en-GB" sz="2000" dirty="0" smtClean="0"/>
              <a:t>  in  </a:t>
            </a:r>
            <a:r>
              <a:rPr kumimoji="1" lang="en-GB" sz="2000" dirty="0" err="1" smtClean="0"/>
              <a:t>Schutzgebieten</a:t>
            </a:r>
            <a:r>
              <a:rPr kumimoji="1" lang="en-GB" sz="2000" dirty="0" smtClean="0"/>
              <a:t>, </a:t>
            </a:r>
            <a:br>
              <a:rPr kumimoji="1" lang="en-GB" sz="2000" dirty="0" smtClean="0"/>
            </a:br>
            <a:r>
              <a:rPr kumimoji="1" lang="en-GB" sz="2000" dirty="0" err="1" smtClean="0"/>
              <a:t>Natur</a:t>
            </a:r>
            <a:r>
              <a:rPr kumimoji="1" lang="en-GB" sz="2000" dirty="0" smtClean="0"/>
              <a:t>- und  </a:t>
            </a:r>
            <a:r>
              <a:rPr kumimoji="1" lang="en-GB" sz="2000" dirty="0" err="1" smtClean="0"/>
              <a:t>Aktivtourismus</a:t>
            </a:r>
            <a:endParaRPr kumimoji="1" lang="en-GB" sz="2000" dirty="0" smtClean="0"/>
          </a:p>
          <a:p>
            <a:pPr marL="342900" indent="-342900" eaLnBrk="0" hangingPunct="0">
              <a:spcAft>
                <a:spcPts val="1500"/>
              </a:spcAft>
              <a:buClr>
                <a:srgbClr val="FF3300"/>
              </a:buClr>
              <a:buFont typeface="Arial"/>
              <a:buChar char="•"/>
            </a:pPr>
            <a:r>
              <a:rPr kumimoji="1" lang="en-GB" sz="2000" dirty="0" err="1" smtClean="0"/>
              <a:t>Tourismus</a:t>
            </a:r>
            <a:r>
              <a:rPr kumimoji="1" lang="en-GB" sz="2000" dirty="0" smtClean="0"/>
              <a:t>  </a:t>
            </a:r>
            <a:r>
              <a:rPr kumimoji="1" lang="en-GB" sz="2000" dirty="0" err="1" smtClean="0"/>
              <a:t>im</a:t>
            </a:r>
            <a:r>
              <a:rPr kumimoji="1" lang="en-GB" sz="2000" dirty="0" smtClean="0"/>
              <a:t> </a:t>
            </a:r>
            <a:r>
              <a:rPr kumimoji="1" lang="en-GB" sz="2000" dirty="0" err="1" smtClean="0"/>
              <a:t>ländlichen</a:t>
            </a:r>
            <a:r>
              <a:rPr kumimoji="1" lang="en-GB" sz="2000" dirty="0" smtClean="0"/>
              <a:t> </a:t>
            </a:r>
            <a:r>
              <a:rPr kumimoji="1" lang="en-GB" sz="2000" dirty="0" err="1" smtClean="0"/>
              <a:t>Raum</a:t>
            </a:r>
            <a:endParaRPr kumimoji="1" lang="en-GB" sz="2000" dirty="0" smtClean="0"/>
          </a:p>
          <a:p>
            <a:pPr eaLnBrk="0" hangingPunct="0">
              <a:spcAft>
                <a:spcPts val="1500"/>
              </a:spcAft>
              <a:buClr>
                <a:srgbClr val="FF3300"/>
              </a:buClr>
            </a:pPr>
            <a:endParaRPr kumimoji="1" lang="en-GB" sz="2000" dirty="0"/>
          </a:p>
        </p:txBody>
      </p:sp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323527" y="28636"/>
            <a:ext cx="825676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2800" b="1" dirty="0" err="1" smtClean="0">
                <a:ea typeface="ＭＳ Ｐゴシック"/>
                <a:cs typeface="ＭＳ Ｐゴシック"/>
              </a:rPr>
              <a:t>Prof.</a:t>
            </a:r>
            <a:r>
              <a:rPr lang="en-GB" sz="2800" b="1" dirty="0" smtClean="0">
                <a:ea typeface="ＭＳ Ｐゴシック"/>
                <a:cs typeface="ＭＳ Ｐゴシック"/>
              </a:rPr>
              <a:t> </a:t>
            </a:r>
            <a:r>
              <a:rPr lang="en-GB" sz="2800" b="1" dirty="0" err="1" smtClean="0">
                <a:ea typeface="ＭＳ Ｐゴシック"/>
                <a:cs typeface="ＭＳ Ｐゴシック"/>
              </a:rPr>
              <a:t>Dr.</a:t>
            </a:r>
            <a:r>
              <a:rPr lang="en-GB" sz="2800" b="1" dirty="0" smtClean="0">
                <a:ea typeface="ＭＳ Ｐゴシック"/>
                <a:cs typeface="ＭＳ Ｐゴシック"/>
              </a:rPr>
              <a:t> </a:t>
            </a:r>
            <a:r>
              <a:rPr lang="en-GB" sz="2800" b="1" dirty="0" err="1" smtClean="0">
                <a:ea typeface="ＭＳ Ｐゴシック"/>
                <a:cs typeface="ＭＳ Ｐゴシック"/>
              </a:rPr>
              <a:t>Hartmut</a:t>
            </a:r>
            <a:r>
              <a:rPr lang="en-GB" sz="2800" b="1" dirty="0" smtClean="0">
                <a:ea typeface="ＭＳ Ｐゴシック"/>
                <a:cs typeface="ＭＳ Ｐゴシック"/>
              </a:rPr>
              <a:t> Rein </a:t>
            </a:r>
            <a:r>
              <a:rPr lang="en-US" sz="2800" b="1" dirty="0" smtClean="0">
                <a:ea typeface="ＭＳ Ｐゴシック"/>
                <a:cs typeface="ＭＳ Ｐゴシック"/>
              </a:rPr>
              <a:t>- </a:t>
            </a: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ea typeface="ＭＳ Ｐゴシック"/>
                <a:cs typeface="ＭＳ Ｐゴシック"/>
              </a:rPr>
              <a:t>Проф. д-р </a:t>
            </a:r>
            <a:r>
              <a:rPr lang="ru-RU" sz="2800" b="1" dirty="0" err="1" smtClean="0">
                <a:solidFill>
                  <a:schemeClr val="accent3">
                    <a:lumMod val="25000"/>
                  </a:schemeClr>
                </a:solidFill>
                <a:ea typeface="ＭＳ Ｐゴシック"/>
                <a:cs typeface="ＭＳ Ｐゴシック"/>
              </a:rPr>
              <a:t>Хартмут</a:t>
            </a: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25000"/>
                  </a:schemeClr>
                </a:solidFill>
                <a:ea typeface="ＭＳ Ｐゴシック"/>
                <a:cs typeface="ＭＳ Ｐゴシック"/>
              </a:rPr>
              <a:t>Райн</a:t>
            </a:r>
            <a:endParaRPr lang="en-GB" sz="2800" b="1" dirty="0">
              <a:solidFill>
                <a:schemeClr val="accent3">
                  <a:lumMod val="25000"/>
                </a:schemeClr>
              </a:solidFill>
              <a:ea typeface="ＭＳ Ｐゴシック"/>
              <a:cs typeface="ＭＳ Ｐゴシック"/>
            </a:endParaRPr>
          </a:p>
        </p:txBody>
      </p:sp>
      <p:pic>
        <p:nvPicPr>
          <p:cNvPr id="4" name="Bild 3" descr="Tourismus_ländlicher_Raum_RUS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0661" y="4277104"/>
            <a:ext cx="2602849" cy="1876418"/>
          </a:xfrm>
          <a:prstGeom prst="rect">
            <a:avLst/>
          </a:prstGeom>
        </p:spPr>
      </p:pic>
      <p:pic>
        <p:nvPicPr>
          <p:cNvPr id="3" name="Bild 2" descr="41964 Rein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52" y="1060677"/>
            <a:ext cx="1814666" cy="2551145"/>
          </a:xfrm>
          <a:prstGeom prst="rect">
            <a:avLst/>
          </a:prstGeom>
        </p:spPr>
      </p:pic>
      <p:pic>
        <p:nvPicPr>
          <p:cNvPr id="2" name="Bild 1" descr="4916 Rein_M-491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74" y="1060677"/>
            <a:ext cx="1892121" cy="2516354"/>
          </a:xfrm>
          <a:prstGeom prst="rect">
            <a:avLst/>
          </a:prstGeom>
        </p:spPr>
      </p:pic>
      <p:pic>
        <p:nvPicPr>
          <p:cNvPr id="5" name="Bild 4" descr="1-25-1-133831465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52" y="3913888"/>
            <a:ext cx="1878401" cy="2596211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527" y="3166241"/>
            <a:ext cx="4128383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Aft>
                <a:spcPts val="1500"/>
              </a:spcAft>
              <a:buClr>
                <a:srgbClr val="FF3300"/>
              </a:buClr>
            </a:pPr>
            <a:r>
              <a:rPr kumimoji="1" lang="ru-RU" sz="2400" b="1" dirty="0" smtClean="0"/>
              <a:t>Основные направления работы</a:t>
            </a:r>
            <a:endParaRPr kumimoji="1" lang="en-GB" sz="2400" b="1" dirty="0"/>
          </a:p>
          <a:p>
            <a:pPr marL="342900" indent="-342900" eaLnBrk="0" hangingPunct="0">
              <a:spcAft>
                <a:spcPts val="1500"/>
              </a:spcAft>
              <a:buClr>
                <a:srgbClr val="FF3300"/>
              </a:buClr>
              <a:buFont typeface="Arial"/>
              <a:buChar char="•"/>
            </a:pPr>
            <a:r>
              <a:rPr kumimoji="1" lang="ru-RU" sz="2000" dirty="0" smtClean="0"/>
              <a:t>Устойчивость в туризме</a:t>
            </a:r>
            <a:endParaRPr kumimoji="1" lang="en-GB" sz="2000" dirty="0" smtClean="0"/>
          </a:p>
          <a:p>
            <a:pPr marL="342900" indent="-342900" eaLnBrk="0" hangingPunct="0">
              <a:spcAft>
                <a:spcPts val="1500"/>
              </a:spcAft>
              <a:buClr>
                <a:srgbClr val="FF3300"/>
              </a:buClr>
              <a:buFont typeface="Arial"/>
              <a:buChar char="•"/>
            </a:pPr>
            <a:r>
              <a:rPr kumimoji="1" lang="ru-RU" sz="2000" dirty="0" smtClean="0"/>
              <a:t>Туризм в ООПТ, природный и активный туризм</a:t>
            </a:r>
            <a:endParaRPr kumimoji="1" lang="en-GB" sz="2000" dirty="0" smtClean="0"/>
          </a:p>
          <a:p>
            <a:pPr marL="342900" indent="-342900" eaLnBrk="0" hangingPunct="0">
              <a:spcAft>
                <a:spcPts val="1500"/>
              </a:spcAft>
              <a:buClr>
                <a:srgbClr val="FF3300"/>
              </a:buClr>
              <a:buFont typeface="Arial"/>
              <a:buChar char="•"/>
            </a:pPr>
            <a:r>
              <a:rPr kumimoji="1" lang="ru-RU" sz="2000" dirty="0" smtClean="0"/>
              <a:t>Туризм в сельской местности</a:t>
            </a:r>
            <a:endParaRPr kumimoji="1" lang="en-GB" sz="2000" dirty="0" smtClean="0"/>
          </a:p>
          <a:p>
            <a:pPr eaLnBrk="0" hangingPunct="0">
              <a:spcAft>
                <a:spcPts val="1500"/>
              </a:spcAft>
              <a:buClr>
                <a:srgbClr val="FF3300"/>
              </a:buClr>
            </a:pPr>
            <a:endParaRPr kumimoji="1" lang="en-GB" sz="1600" dirty="0"/>
          </a:p>
        </p:txBody>
      </p:sp>
    </p:spTree>
    <p:extLst>
      <p:ext uri="{BB962C8B-B14F-4D97-AF65-F5344CB8AC3E}">
        <p14:creationId xmlns:p14="http://schemas.microsoft.com/office/powerpoint/2010/main" val="19018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45705" y="188915"/>
            <a:ext cx="7772400" cy="7207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de-DE" sz="2400" b="1" dirty="0" smtClean="0">
                <a:latin typeface="+mn-lt"/>
              </a:rPr>
              <a:t>Funktionen von Biosphärenreservaten 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Функции биосферных заповедников</a:t>
            </a:r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</a:t>
            </a:r>
            <a:r>
              <a:rPr lang="de-DE" sz="2400" dirty="0" smtClean="0">
                <a:latin typeface="+mj-lt"/>
              </a:rPr>
              <a:t>	</a:t>
            </a:r>
            <a:endParaRPr lang="de-DE" sz="2400" dirty="0">
              <a:latin typeface="+mj-lt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9640"/>
            <a:ext cx="4229100" cy="5948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 smtClean="0"/>
              <a:t>Nach </a:t>
            </a:r>
            <a:r>
              <a:rPr lang="de-DE" sz="2000" dirty="0"/>
              <a:t>den Internationalen Leitlinien,  </a:t>
            </a:r>
            <a:r>
              <a:rPr lang="de-DE" sz="2000" dirty="0" err="1"/>
              <a:t>für</a:t>
            </a:r>
            <a:r>
              <a:rPr lang="de-DE" sz="2000" dirty="0"/>
              <a:t> das </a:t>
            </a:r>
            <a:r>
              <a:rPr lang="de-DE" sz="2000" dirty="0" err="1"/>
              <a:t>Weltnetz</a:t>
            </a:r>
            <a:r>
              <a:rPr lang="de-DE" sz="2000" dirty="0"/>
              <a:t> haben Biosphärenreservate </a:t>
            </a:r>
            <a:r>
              <a:rPr lang="de-DE" sz="2000" dirty="0" smtClean="0"/>
              <a:t>folgende Funktionen </a:t>
            </a:r>
            <a:r>
              <a:rPr lang="de-DE" sz="2000" dirty="0"/>
              <a:t>(UNESCO 1996):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Schutz</a:t>
            </a:r>
            <a:r>
              <a:rPr lang="de-DE" sz="2000" b="1" dirty="0"/>
              <a:t>:</a:t>
            </a:r>
            <a:r>
              <a:rPr lang="de-DE" sz="2000" dirty="0"/>
              <a:t> Beitrag zur Erhaltung von Landschaften, Ökosystemen, Arten und genetischer Vielfalt;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Entwicklung</a:t>
            </a:r>
            <a:r>
              <a:rPr lang="de-DE" sz="2000" b="1" dirty="0"/>
              <a:t>:</a:t>
            </a:r>
            <a:r>
              <a:rPr lang="de-DE" sz="2000" dirty="0"/>
              <a:t> Förderung einer wirtschaftlichen und menschlichen Entwicklung, die soziokulturell </a:t>
            </a:r>
            <a:r>
              <a:rPr lang="de-DE" sz="2000" dirty="0" smtClean="0"/>
              <a:t>und ökologisch </a:t>
            </a:r>
            <a:r>
              <a:rPr lang="de-DE" sz="2000" dirty="0"/>
              <a:t>nachhaltig ist;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 smtClean="0"/>
              <a:t>Logistische </a:t>
            </a:r>
            <a:r>
              <a:rPr lang="de-DE" sz="2000" b="1" dirty="0" err="1"/>
              <a:t>Unterstützung</a:t>
            </a:r>
            <a:r>
              <a:rPr lang="de-DE" sz="2000" b="1" dirty="0"/>
              <a:t>: </a:t>
            </a:r>
            <a:r>
              <a:rPr lang="de-DE" sz="2000" dirty="0"/>
              <a:t>Förderung von Demonstrationsobjekten, Umweltbildung und </a:t>
            </a:r>
            <a:r>
              <a:rPr lang="mr-IN" sz="2000" dirty="0" smtClean="0"/>
              <a:t>–</a:t>
            </a:r>
            <a:r>
              <a:rPr lang="de-DE" sz="2000" dirty="0" err="1" smtClean="0"/>
              <a:t>ausbildung</a:t>
            </a:r>
            <a:r>
              <a:rPr lang="de-DE" sz="2000" dirty="0" smtClean="0"/>
              <a:t>, Forschung </a:t>
            </a:r>
            <a:r>
              <a:rPr lang="de-DE" sz="2000" dirty="0"/>
              <a:t>und </a:t>
            </a:r>
            <a:r>
              <a:rPr lang="de-DE" sz="2000" dirty="0" smtClean="0"/>
              <a:t>Umwelt</a:t>
            </a:r>
            <a:r>
              <a:rPr lang="ru-RU" sz="2000" dirty="0" smtClean="0"/>
              <a:t>-</a:t>
            </a:r>
            <a:r>
              <a:rPr lang="de-DE" sz="2000" dirty="0" err="1" smtClean="0"/>
              <a:t>beobachtung</a:t>
            </a:r>
            <a:r>
              <a:rPr lang="de-DE" sz="2000" dirty="0" smtClean="0"/>
              <a:t> </a:t>
            </a:r>
            <a:r>
              <a:rPr lang="de-DE" sz="2000" dirty="0"/>
              <a:t>im Rahmen lokaler, regionaler, nationaler und weltweiter </a:t>
            </a:r>
            <a:r>
              <a:rPr lang="de-DE" sz="2000" dirty="0" smtClean="0"/>
              <a:t>Themen des </a:t>
            </a:r>
            <a:r>
              <a:rPr lang="de-DE" sz="2000" dirty="0"/>
              <a:t>Schutzes und der nachhaltigen Entwicklung.</a:t>
            </a:r>
          </a:p>
          <a:p>
            <a:pPr marL="0" indent="0">
              <a:buNone/>
            </a:pPr>
            <a:r>
              <a:rPr lang="de-DE" sz="1200" dirty="0" smtClean="0"/>
              <a:t>Quelle</a:t>
            </a:r>
            <a:r>
              <a:rPr lang="de-DE" sz="1200" dirty="0"/>
              <a:t>: http://www.bfn.de/0308_bios.html</a:t>
            </a:r>
            <a:endParaRPr lang="de-DE" sz="1200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35314" y="928691"/>
            <a:ext cx="4418186" cy="5948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000" dirty="0" smtClean="0"/>
              <a:t>В соответствии с международными директивами, биосферные заповедники выполняют следующие функции для мировой сети (ЮНЕСКО 1996</a:t>
            </a:r>
            <a:r>
              <a:rPr lang="de-DE" sz="2000" dirty="0" smtClean="0"/>
              <a:t>):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Охрана</a:t>
            </a:r>
            <a:r>
              <a:rPr lang="de-DE" sz="2000" b="1" dirty="0" smtClean="0"/>
              <a:t>:</a:t>
            </a:r>
            <a:r>
              <a:rPr lang="de-DE" sz="2000" dirty="0" smtClean="0"/>
              <a:t> </a:t>
            </a:r>
            <a:r>
              <a:rPr lang="ru-RU" sz="2000" dirty="0" smtClean="0"/>
              <a:t>вклад в сохранение ландшафтов, экосистем, видов и генетического разнообразия</a:t>
            </a:r>
            <a:r>
              <a:rPr lang="de-DE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Развитие</a:t>
            </a:r>
            <a:r>
              <a:rPr lang="de-DE" sz="2000" b="1" dirty="0" smtClean="0"/>
              <a:t>:</a:t>
            </a:r>
            <a:r>
              <a:rPr lang="de-DE" sz="2000" dirty="0" smtClean="0"/>
              <a:t> </a:t>
            </a:r>
            <a:r>
              <a:rPr lang="ru-RU" sz="2000" dirty="0" smtClean="0"/>
              <a:t>поддержка экономического и человеческого развития, обладающего социально-культурной и экологической устойчивостью</a:t>
            </a:r>
            <a:r>
              <a:rPr lang="de-DE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Логистическая поддержка</a:t>
            </a:r>
            <a:r>
              <a:rPr lang="de-DE" sz="2000" b="1" dirty="0" smtClean="0"/>
              <a:t>: </a:t>
            </a:r>
            <a:r>
              <a:rPr lang="ru-RU" sz="2000" dirty="0" smtClean="0"/>
              <a:t>поощрение демонстрационных объектов, экологическое просвещение и образование, исследование и наблюдение за окружающей средой в рамках местных, региональных, национальных и всемирных тем охраны и устойчивого развития</a:t>
            </a:r>
            <a:r>
              <a:rPr lang="de-DE" sz="2000" dirty="0" smtClean="0"/>
              <a:t>.</a:t>
            </a:r>
          </a:p>
          <a:p>
            <a:pPr marL="0" indent="0">
              <a:buFont typeface="Arial"/>
              <a:buNone/>
            </a:pPr>
            <a:endParaRPr lang="ru-RU" sz="1200" dirty="0" smtClean="0"/>
          </a:p>
          <a:p>
            <a:pPr marL="0" indent="0">
              <a:buFont typeface="Arial"/>
              <a:buNone/>
            </a:pPr>
            <a:r>
              <a:rPr lang="ru-RU" sz="1200" dirty="0" smtClean="0"/>
              <a:t>Источник</a:t>
            </a:r>
            <a:r>
              <a:rPr lang="de-DE" sz="1200" dirty="0" smtClean="0"/>
              <a:t>: http://www.bfn.de/0308_bios.html</a:t>
            </a:r>
            <a:endParaRPr lang="de-DE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82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975379" y="1359583"/>
            <a:ext cx="39162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sz="2400" dirty="0">
                <a:solidFill>
                  <a:srgbClr val="C00000"/>
                </a:solidFill>
              </a:rPr>
              <a:t>Zonierung</a:t>
            </a:r>
            <a:r>
              <a:rPr lang="de-DE" sz="2400" dirty="0">
                <a:solidFill>
                  <a:srgbClr val="000066"/>
                </a:solidFill>
              </a:rPr>
              <a:t>  – Mittel zum Management der </a:t>
            </a:r>
            <a:r>
              <a:rPr lang="de-DE" sz="2400" dirty="0">
                <a:solidFill>
                  <a:srgbClr val="002060"/>
                </a:solidFill>
              </a:rPr>
              <a:t>biologischen Vielfalt in einem multifunktional genutzten Gebiet  (Ziel: nachhaltige Entwicklung)    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79" y="1386556"/>
            <a:ext cx="4576800" cy="432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89226" y="387418"/>
            <a:ext cx="7343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Zonierung von Biosphärenreservaten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Зонирование биосферных заповедников</a:t>
            </a:r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de-D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96786" y="6131904"/>
            <a:ext cx="20276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Quelle: UNESCO, Schaaf 2015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975379" y="3794031"/>
            <a:ext cx="39162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Зонирование </a:t>
            </a:r>
            <a:r>
              <a:rPr lang="de-DE" sz="2400" dirty="0" smtClean="0">
                <a:solidFill>
                  <a:srgbClr val="000066"/>
                </a:solidFill>
              </a:rPr>
              <a:t>– </a:t>
            </a:r>
            <a:r>
              <a:rPr lang="ru-RU" sz="2400" dirty="0" smtClean="0">
                <a:solidFill>
                  <a:srgbClr val="000066"/>
                </a:solidFill>
              </a:rPr>
              <a:t>средство для управления биологическим разнообразием в регионе с мультифункциональным использованием </a:t>
            </a:r>
            <a:r>
              <a:rPr lang="de-DE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smtClean="0">
                <a:solidFill>
                  <a:srgbClr val="002060"/>
                </a:solidFill>
              </a:rPr>
              <a:t>цель</a:t>
            </a:r>
            <a:r>
              <a:rPr lang="de-DE" sz="2400" dirty="0" smtClean="0">
                <a:solidFill>
                  <a:srgbClr val="002060"/>
                </a:solidFill>
              </a:rPr>
              <a:t>: </a:t>
            </a:r>
            <a:r>
              <a:rPr lang="ru-RU" sz="2400" dirty="0" smtClean="0">
                <a:solidFill>
                  <a:srgbClr val="002060"/>
                </a:solidFill>
              </a:rPr>
              <a:t>устойчивое развитие</a:t>
            </a:r>
            <a:r>
              <a:rPr lang="de-DE" sz="2400" dirty="0" smtClean="0">
                <a:solidFill>
                  <a:srgbClr val="002060"/>
                </a:solidFill>
              </a:rPr>
              <a:t>)    </a:t>
            </a:r>
            <a:endParaRPr lang="de-DE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49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323850" y="61240"/>
            <a:ext cx="8820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400" b="1" dirty="0" smtClean="0">
                <a:solidFill>
                  <a:srgbClr val="000000"/>
                </a:solidFill>
              </a:rPr>
              <a:t>Besucherlenkung mit </a:t>
            </a:r>
            <a:r>
              <a:rPr lang="de-DE" sz="2400" b="1" dirty="0">
                <a:solidFill>
                  <a:srgbClr val="000000"/>
                </a:solidFill>
              </a:rPr>
              <a:t>„Honigtopf</a:t>
            </a:r>
            <a:r>
              <a:rPr lang="ja-JP" altLang="de-DE" sz="2400" b="1" dirty="0">
                <a:solidFill>
                  <a:srgbClr val="000000"/>
                </a:solidFill>
              </a:rPr>
              <a:t>“</a:t>
            </a:r>
            <a:r>
              <a:rPr lang="de-DE" sz="2400" b="1" dirty="0">
                <a:solidFill>
                  <a:srgbClr val="000000"/>
                </a:solidFill>
              </a:rPr>
              <a:t>-</a:t>
            </a:r>
            <a:r>
              <a:rPr lang="de-DE" sz="2400" b="1" dirty="0" smtClean="0">
                <a:solidFill>
                  <a:srgbClr val="000000"/>
                </a:solidFill>
              </a:rPr>
              <a:t>Prinzip</a:t>
            </a:r>
            <a:r>
              <a:rPr lang="ru-RU" sz="2400" b="1" dirty="0" smtClean="0">
                <a:solidFill>
                  <a:srgbClr val="000000"/>
                </a:solidFill>
              </a:rPr>
              <a:t/>
            </a:r>
            <a:br>
              <a:rPr lang="ru-RU" sz="2400" b="1" dirty="0" smtClean="0">
                <a:solidFill>
                  <a:srgbClr val="000000"/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Направление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потоков посетителей по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принципу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«горшочек с мёдом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1604" name="Picture 4" descr="DSCF05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61214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66874"/>
            <a:ext cx="41021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762000" y="4756150"/>
            <a:ext cx="21113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/>
              <a:t>Baumkronenpfad</a:t>
            </a:r>
            <a:br>
              <a:rPr lang="de-DE" dirty="0"/>
            </a:br>
            <a:r>
              <a:rPr lang="de-DE" dirty="0"/>
              <a:t>Nationalpark </a:t>
            </a:r>
            <a:r>
              <a:rPr lang="de-DE" dirty="0" err="1"/>
              <a:t>Hainich</a:t>
            </a:r>
            <a:endParaRPr lang="de-DE" dirty="0"/>
          </a:p>
        </p:txBody>
      </p:sp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5130800" y="1285874"/>
            <a:ext cx="18605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/>
              <a:t>Besucherzentrum Nationalpark Neusiedler See/Österreich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991350" y="1536700"/>
            <a:ext cx="19494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smtClean="0"/>
              <a:t>Визит-центр в национальном парке  озера Нойзидлер / Австрия</a:t>
            </a:r>
            <a:endParaRPr lang="de-DE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1999" y="5591085"/>
            <a:ext cx="2111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smtClean="0"/>
              <a:t>Прогулочная тропа в кронах деревьев, национальный парк </a:t>
            </a:r>
            <a:r>
              <a:rPr lang="ru-RU" dirty="0" err="1" smtClean="0"/>
              <a:t>Хайних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1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hintergr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07" y="1798829"/>
            <a:ext cx="6191250" cy="452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403" name="Picture 67" descr="Nationalpark-Zentrum_KÖNIGSSTUH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686046"/>
            <a:ext cx="3881437" cy="291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404" name="Text Box 68"/>
          <p:cNvSpPr txBox="1">
            <a:spLocks noChangeArrowheads="1"/>
          </p:cNvSpPr>
          <p:nvPr/>
        </p:nvSpPr>
        <p:spPr bwMode="auto">
          <a:xfrm>
            <a:off x="827584" y="343322"/>
            <a:ext cx="77094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400" b="1" dirty="0" smtClean="0">
                <a:solidFill>
                  <a:srgbClr val="000000"/>
                </a:solidFill>
              </a:rPr>
              <a:t>Besucherzentren </a:t>
            </a:r>
            <a:r>
              <a:rPr lang="mr-IN" sz="2400" b="1" dirty="0" smtClean="0">
                <a:solidFill>
                  <a:srgbClr val="000000"/>
                </a:solidFill>
              </a:rPr>
              <a:t>–</a:t>
            </a:r>
            <a:r>
              <a:rPr lang="de-DE" sz="2400" b="1" dirty="0" smtClean="0">
                <a:solidFill>
                  <a:srgbClr val="000000"/>
                </a:solidFill>
              </a:rPr>
              <a:t> Informationszentren und „Honigtöpfe“</a:t>
            </a:r>
            <a:r>
              <a:rPr lang="ru-RU" sz="2400" b="1" dirty="0" smtClean="0">
                <a:solidFill>
                  <a:srgbClr val="000000"/>
                </a:solidFill>
              </a:rPr>
              <a:t/>
            </a:r>
            <a:br>
              <a:rPr lang="ru-RU" sz="2400" b="1" dirty="0" smtClean="0">
                <a:solidFill>
                  <a:srgbClr val="000000"/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Визит-центры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– инфо-центры и «горшочки с мёдом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914650" y="1162050"/>
            <a:ext cx="2209800" cy="9144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Мы делаем </a:t>
            </a:r>
            <a:r>
              <a:rPr lang="ru-RU" sz="2000" dirty="0" smtClean="0">
                <a:solidFill>
                  <a:srgbClr val="FFC000"/>
                </a:solidFill>
              </a:rPr>
              <a:t>невидимое</a:t>
            </a:r>
            <a:r>
              <a:rPr lang="ru-RU" sz="2000" dirty="0" smtClean="0">
                <a:solidFill>
                  <a:schemeClr val="tx1"/>
                </a:solidFill>
              </a:rPr>
              <a:t> видимым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6534" y="2895600"/>
            <a:ext cx="1562100" cy="182880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Добро пожаловать в виртуальный центр национального парка «</a:t>
            </a:r>
            <a:r>
              <a:rPr lang="ru-RU" sz="1400" dirty="0" err="1" smtClean="0">
                <a:solidFill>
                  <a:schemeClr val="tx1"/>
                </a:solidFill>
              </a:rPr>
              <a:t>Кёнигсштуль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70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>
          <a:xfrm>
            <a:off x="476251" y="96385"/>
            <a:ext cx="8389326" cy="66831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400" b="1" dirty="0">
                <a:latin typeface="+mn-lt"/>
                <a:ea typeface="ＭＳ Ｐゴシック" charset="0"/>
              </a:rPr>
              <a:t>Baumkronenpfad im Nationalpark </a:t>
            </a:r>
            <a:r>
              <a:rPr lang="de-DE" sz="2400" b="1" dirty="0" err="1" smtClean="0">
                <a:latin typeface="+mn-lt"/>
                <a:ea typeface="ＭＳ Ｐゴシック" charset="0"/>
              </a:rPr>
              <a:t>Hainich</a:t>
            </a:r>
            <a:r>
              <a:rPr lang="ru-RU" sz="2400" b="1" dirty="0" smtClean="0">
                <a:latin typeface="+mn-lt"/>
                <a:ea typeface="ＭＳ Ｐゴシック" charset="0"/>
              </a:rPr>
              <a:t/>
            </a:r>
            <a:br>
              <a:rPr lang="ru-RU" sz="2400" b="1" dirty="0" smtClean="0">
                <a:latin typeface="+mn-lt"/>
                <a:ea typeface="ＭＳ Ｐゴシック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Прогулочная тропа в кронах деревьев в национальном парке 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Хайних</a:t>
            </a:r>
            <a:endParaRPr lang="de-DE" sz="2400" b="1" dirty="0">
              <a:solidFill>
                <a:schemeClr val="accent2">
                  <a:lumMod val="50000"/>
                </a:schemeClr>
              </a:solidFill>
              <a:latin typeface="+mn-lt"/>
              <a:ea typeface="ＭＳ Ｐゴシック" charset="0"/>
            </a:endParaRPr>
          </a:p>
        </p:txBody>
      </p:sp>
      <p:sp>
        <p:nvSpPr>
          <p:cNvPr id="46082" name="Inhaltsplatzhalter 2"/>
          <p:cNvSpPr>
            <a:spLocks noGrp="1"/>
          </p:cNvSpPr>
          <p:nvPr>
            <p:ph idx="1"/>
          </p:nvPr>
        </p:nvSpPr>
        <p:spPr>
          <a:xfrm>
            <a:off x="0" y="981075"/>
            <a:ext cx="5553075" cy="5111750"/>
          </a:xfrm>
        </p:spPr>
        <p:txBody>
          <a:bodyPr>
            <a:normAutofit/>
          </a:bodyPr>
          <a:lstStyle/>
          <a:p>
            <a:pPr lvl="1" eaLnBrk="1" hangingPunct="1"/>
            <a:r>
              <a:rPr lang="de-DE" sz="1600" dirty="0">
                <a:ea typeface="ＭＳ Ｐゴシック" charset="0"/>
              </a:rPr>
              <a:t>Z</a:t>
            </a:r>
            <a:r>
              <a:rPr lang="de-DE" sz="1600" dirty="0" smtClean="0">
                <a:ea typeface="ＭＳ Ｐゴシック" charset="0"/>
              </a:rPr>
              <a:t>wei </a:t>
            </a:r>
            <a:r>
              <a:rPr lang="de-DE" sz="1600" dirty="0">
                <a:ea typeface="ＭＳ Ｐゴシック" charset="0"/>
              </a:rPr>
              <a:t>Schleifen zu je 238 bzw. 308 Meter Länge </a:t>
            </a:r>
            <a:endParaRPr lang="ru-RU" sz="1600" dirty="0" smtClean="0">
              <a:ea typeface="ＭＳ Ｐゴシック" charset="0"/>
            </a:endParaRPr>
          </a:p>
          <a:p>
            <a:pPr lvl="1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Две петли длиной соответственно 238 и 308 метров </a:t>
            </a:r>
            <a:endParaRPr lang="de-DE" sz="1600" dirty="0">
              <a:solidFill>
                <a:schemeClr val="accent2">
                  <a:lumMod val="50000"/>
                </a:schemeClr>
              </a:solidFill>
              <a:ea typeface="ＭＳ Ｐゴシック" charset="0"/>
            </a:endParaRPr>
          </a:p>
          <a:p>
            <a:pPr lvl="1" eaLnBrk="1" hangingPunct="1"/>
            <a:r>
              <a:rPr lang="de-DE" sz="1600" dirty="0">
                <a:ea typeface="ＭＳ Ｐゴシック" charset="0"/>
              </a:rPr>
              <a:t>Stationen mit unterschiedlichen Themen (Specht, Fledermaus, Photosynthese, Laubbäume</a:t>
            </a:r>
            <a:r>
              <a:rPr lang="de-DE" sz="1600" dirty="0" smtClean="0">
                <a:ea typeface="ＭＳ Ｐゴシック" charset="0"/>
              </a:rPr>
              <a:t>,...)</a:t>
            </a:r>
            <a:endParaRPr lang="ru-RU" sz="1600" dirty="0" smtClean="0">
              <a:ea typeface="ＭＳ Ｐゴシック" charset="0"/>
            </a:endParaRPr>
          </a:p>
          <a:p>
            <a:pPr lvl="1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Остановочные пункты с различными темами (дятел, летучая мышь, фотосинтез, лиственные деревья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...)</a:t>
            </a:r>
            <a:endParaRPr lang="de-DE" sz="1600" dirty="0">
              <a:solidFill>
                <a:schemeClr val="accent2">
                  <a:lumMod val="50000"/>
                </a:schemeClr>
              </a:solidFill>
              <a:ea typeface="ＭＳ Ｐゴシック" charset="0"/>
            </a:endParaRPr>
          </a:p>
          <a:p>
            <a:pPr lvl="1" eaLnBrk="1" hangingPunct="1"/>
            <a:r>
              <a:rPr lang="de-DE" sz="1600" dirty="0">
                <a:ea typeface="ＭＳ Ｐゴシック" charset="0"/>
              </a:rPr>
              <a:t>Erlebniselemente wie Hängebrücken und </a:t>
            </a:r>
            <a:r>
              <a:rPr lang="de-DE" sz="1600" dirty="0" smtClean="0">
                <a:ea typeface="ＭＳ Ｐゴシック" charset="0"/>
              </a:rPr>
              <a:t>Forscher-Wald</a:t>
            </a:r>
            <a:endParaRPr lang="ru-RU" sz="1600" dirty="0" smtClean="0">
              <a:ea typeface="ＭＳ Ｐゴシック" charset="0"/>
            </a:endParaRPr>
          </a:p>
          <a:p>
            <a:pPr lvl="1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Элементы впечатлений – такие, как подвесной мост и «лес исследователя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»</a:t>
            </a:r>
            <a:endParaRPr lang="de-DE" sz="1600" dirty="0">
              <a:ea typeface="ＭＳ Ｐゴシック" charset="0"/>
            </a:endParaRPr>
          </a:p>
          <a:p>
            <a:pPr lvl="1" eaLnBrk="1" hangingPunct="1"/>
            <a:r>
              <a:rPr lang="de-DE" sz="1600" dirty="0" smtClean="0">
                <a:ea typeface="ＭＳ Ｐゴシック" charset="0"/>
              </a:rPr>
              <a:t>Aussichtsplattform </a:t>
            </a:r>
            <a:r>
              <a:rPr lang="de-DE" sz="1600" dirty="0">
                <a:ea typeface="ＭＳ Ｐゴシック" charset="0"/>
              </a:rPr>
              <a:t>in 40 Meter </a:t>
            </a:r>
            <a:r>
              <a:rPr lang="de-DE" sz="1600" dirty="0" smtClean="0">
                <a:ea typeface="ＭＳ Ｐゴシック" charset="0"/>
              </a:rPr>
              <a:t>Höhe</a:t>
            </a:r>
            <a:endParaRPr lang="ru-RU" sz="1600" dirty="0" smtClean="0">
              <a:ea typeface="ＭＳ Ｐゴシック" charset="0"/>
            </a:endParaRPr>
          </a:p>
          <a:p>
            <a:pPr lvl="1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Обзорная платформа на высоте 40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метров</a:t>
            </a:r>
            <a:endParaRPr lang="de-DE" sz="1600" dirty="0">
              <a:ea typeface="ＭＳ Ｐゴシック" charset="0"/>
            </a:endParaRPr>
          </a:p>
          <a:p>
            <a:pPr lvl="1" eaLnBrk="1" hangingPunct="1"/>
            <a:r>
              <a:rPr lang="de-DE" sz="1600" dirty="0" smtClean="0">
                <a:ea typeface="ＭＳ Ｐゴシック" charset="0"/>
              </a:rPr>
              <a:t>Nationalparkzentrum</a:t>
            </a:r>
            <a:endParaRPr lang="ru-RU" sz="1600" dirty="0" smtClean="0">
              <a:ea typeface="ＭＳ Ｐゴシック" charset="0"/>
            </a:endParaRPr>
          </a:p>
          <a:p>
            <a:pPr lvl="1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Центр национального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парка</a:t>
            </a:r>
            <a:endParaRPr lang="de-DE" sz="1600" dirty="0">
              <a:solidFill>
                <a:schemeClr val="accent2">
                  <a:lumMod val="50000"/>
                </a:schemeClr>
              </a:solidFill>
              <a:ea typeface="ＭＳ Ｐゴシック" charset="0"/>
            </a:endParaRPr>
          </a:p>
          <a:p>
            <a:pPr marL="0" indent="0"/>
            <a:endParaRPr lang="de-DE" sz="2000" dirty="0">
              <a:latin typeface="Verdana" charset="0"/>
              <a:ea typeface="ＭＳ Ｐゴシック" charset="0"/>
            </a:endParaRPr>
          </a:p>
        </p:txBody>
      </p:sp>
      <p:sp>
        <p:nvSpPr>
          <p:cNvPr id="46083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-252413" y="6489700"/>
            <a:ext cx="576263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365A87-D816-C545-91F4-37D9F3555119}" type="slidenum">
              <a:rPr lang="de-DE" sz="1000">
                <a:solidFill>
                  <a:schemeClr val="bg1"/>
                </a:solidFill>
              </a:rPr>
              <a:pPr eaLnBrk="1" hangingPunct="1"/>
              <a:t>24</a:t>
            </a:fld>
            <a:endParaRPr lang="de-DE" sz="1000">
              <a:solidFill>
                <a:schemeClr val="bg1"/>
              </a:solidFill>
            </a:endParaRP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2" t="25766" r="34248" b="43124"/>
          <a:stretch>
            <a:fillRect/>
          </a:stretch>
        </p:blipFill>
        <p:spPr bwMode="auto">
          <a:xfrm>
            <a:off x="5525779" y="908050"/>
            <a:ext cx="35560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667" y="3284984"/>
            <a:ext cx="3443874" cy="32047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724400"/>
            <a:ext cx="108267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9" t="25688" r="34416" b="49519"/>
          <a:stretch>
            <a:fillRect/>
          </a:stretch>
        </p:blipFill>
        <p:spPr bwMode="auto">
          <a:xfrm>
            <a:off x="2051050" y="4581525"/>
            <a:ext cx="33575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250825" y="6410315"/>
            <a:ext cx="3692525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CC0000"/>
              </a:buClr>
              <a:buFont typeface="Wingdings 2" charset="0"/>
              <a:buNone/>
              <a:defRPr/>
            </a:pPr>
            <a:r>
              <a:rPr lang="de-DE" sz="1000" b="0" dirty="0" smtClean="0">
                <a:solidFill>
                  <a:srgbClr val="000000"/>
                </a:solidFill>
                <a:latin typeface="Verdana" charset="0"/>
              </a:rPr>
              <a:t>Quelle: </a:t>
            </a:r>
            <a:r>
              <a:rPr lang="de-DE" sz="1000" b="0" dirty="0" err="1" smtClean="0">
                <a:solidFill>
                  <a:srgbClr val="000000"/>
                </a:solidFill>
                <a:latin typeface="Verdana" charset="0"/>
              </a:rPr>
              <a:t>www.nationalpark-hainich.de</a:t>
            </a:r>
            <a:r>
              <a:rPr lang="de-DE" sz="1000" b="0" dirty="0" smtClean="0">
                <a:solidFill>
                  <a:srgbClr val="000000"/>
                </a:solidFill>
                <a:latin typeface="Verdan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9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202" name="Picture 10" descr="Death Valley boardw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8050"/>
            <a:ext cx="3794125" cy="284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03" name="Picture 11" descr="Beobachtungsturm NSG-Dah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57" y="3789363"/>
            <a:ext cx="4108218" cy="25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04" name="Picture 12" descr="DSCF05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4248150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684245" y="340364"/>
            <a:ext cx="590465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400" b="1" dirty="0" smtClean="0">
                <a:solidFill>
                  <a:srgbClr val="000000"/>
                </a:solidFill>
              </a:rPr>
              <a:t>Wegenetze und Naturerlebnis-Infrastruktur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Сеть маршрутов и инфраструктура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природных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переживаний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впечатлений</a:t>
            </a:r>
          </a:p>
          <a:p>
            <a:pPr algn="l">
              <a:spcBef>
                <a:spcPct val="50000"/>
              </a:spcBef>
            </a:pPr>
            <a:endParaRPr lang="de-DE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93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917" y="214290"/>
            <a:ext cx="8814606" cy="1164134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400" b="1" dirty="0" smtClean="0">
                <a:latin typeface="+mn-lt"/>
              </a:rPr>
              <a:t>Kooperation Privatwirtschaft </a:t>
            </a:r>
            <a:r>
              <a:rPr lang="de-DE" sz="2400" b="1" dirty="0">
                <a:latin typeface="+mn-lt"/>
              </a:rPr>
              <a:t>-</a:t>
            </a:r>
            <a:r>
              <a:rPr lang="de-DE" sz="2400" b="1" dirty="0" smtClean="0">
                <a:latin typeface="+mn-lt"/>
              </a:rPr>
              <a:t> Naturschutz  über Partnerprogramme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Сотрудничество между частной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экономикой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 сферой охраны окружающей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среды через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партнёрские программы</a:t>
            </a:r>
            <a:endParaRPr lang="de-DE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Inhaltsplatzhalter 8" descr="Unknown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910" b="-93910"/>
          <a:stretch>
            <a:fillRect/>
          </a:stretch>
        </p:blipFill>
        <p:spPr>
          <a:xfrm>
            <a:off x="275456" y="1050877"/>
            <a:ext cx="4125842" cy="3618070"/>
          </a:xfrm>
        </p:spPr>
      </p:pic>
      <p:pic>
        <p:nvPicPr>
          <p:cNvPr id="6" name="Inhaltsplatzhalter 5" descr="Unknown.jpe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069" b="-36069"/>
          <a:stretch>
            <a:fillRect/>
          </a:stretch>
        </p:blipFill>
        <p:spPr>
          <a:xfrm>
            <a:off x="5046334" y="884306"/>
            <a:ext cx="3639950" cy="3684588"/>
          </a:xfrm>
        </p:spPr>
      </p:pic>
      <p:sp>
        <p:nvSpPr>
          <p:cNvPr id="5" name="TextBox 4"/>
          <p:cNvSpPr txBox="1"/>
          <p:nvPr/>
        </p:nvSpPr>
        <p:spPr>
          <a:xfrm>
            <a:off x="970546" y="4575260"/>
            <a:ext cx="3688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Логотип:</a:t>
            </a:r>
          </a:p>
          <a:p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Партнёр</a:t>
            </a:r>
          </a:p>
          <a:p>
            <a:r>
              <a:rPr lang="ru-RU" dirty="0" smtClean="0"/>
              <a:t>Национальный парк</a:t>
            </a:r>
            <a:br>
              <a:rPr lang="ru-RU" dirty="0" smtClean="0"/>
            </a:br>
            <a:r>
              <a:rPr lang="ru-RU" dirty="0" smtClean="0"/>
              <a:t>Ватты (прибрежная полоса осушки)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66776" y="4538896"/>
            <a:ext cx="2186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Логотип:</a:t>
            </a:r>
          </a:p>
          <a:p>
            <a:r>
              <a:rPr lang="ru-RU" dirty="0" smtClean="0"/>
              <a:t>Национальный парк</a:t>
            </a:r>
            <a:br>
              <a:rPr lang="ru-RU" dirty="0" smtClean="0"/>
            </a:br>
            <a:r>
              <a:rPr lang="ru-RU" dirty="0" smtClean="0"/>
              <a:t>Баварский лет</a:t>
            </a:r>
          </a:p>
          <a:p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Партнёр</a:t>
            </a:r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nummernplatzhalter 3"/>
          <p:cNvSpPr txBox="1">
            <a:spLocks noGrp="1"/>
          </p:cNvSpPr>
          <p:nvPr/>
        </p:nvSpPr>
        <p:spPr bwMode="auto">
          <a:xfrm>
            <a:off x="7772400" y="65643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5CB3D0B-5018-6540-AC79-FD09B2529AE1}" type="slidenum">
              <a:rPr lang="de-DE" sz="900">
                <a:solidFill>
                  <a:schemeClr val="bg1"/>
                </a:solidFill>
                <a:latin typeface="Tahoma" charset="0"/>
              </a:rPr>
              <a:pPr algn="r"/>
              <a:t>27</a:t>
            </a:fld>
            <a:endParaRPr lang="de-DE" sz="90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8677" y="433387"/>
            <a:ext cx="7772400" cy="969743"/>
          </a:xfrm>
        </p:spPr>
        <p:txBody>
          <a:bodyPr lIns="0" tIns="0" rIns="0" bIns="0" anchor="t">
            <a:normAutofit fontScale="90000"/>
          </a:bodyPr>
          <a:lstStyle/>
          <a:p>
            <a:pPr algn="ctr"/>
            <a:r>
              <a:rPr lang="de-DE" sz="2400" b="1" dirty="0" smtClean="0">
                <a:latin typeface="+mn-lt"/>
              </a:rPr>
              <a:t>Was sind Partnerprogramme?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Что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такое партнёрские программы?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de-DE" sz="2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4497" y="1245470"/>
            <a:ext cx="4067503" cy="5155330"/>
          </a:xfrm>
        </p:spPr>
        <p:txBody>
          <a:bodyPr lIns="0" tIns="0" rIns="0" bIns="0"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de-DE" sz="2000" b="1" dirty="0" smtClean="0">
                <a:cs typeface="Times New Roman" charset="0"/>
              </a:rPr>
              <a:t>Partnerprogramme </a:t>
            </a:r>
            <a:r>
              <a:rPr lang="de-DE" sz="2000" dirty="0">
                <a:cs typeface="Times New Roman" charset="0"/>
              </a:rPr>
              <a:t>sind vertraglich geregelte Kooperationsprogramme zwischen </a:t>
            </a:r>
            <a:r>
              <a:rPr lang="de-DE" sz="2000" dirty="0" smtClean="0">
                <a:cs typeface="Times New Roman" charset="0"/>
              </a:rPr>
              <a:t>Großschutzgebieten </a:t>
            </a:r>
            <a:r>
              <a:rPr lang="de-DE" sz="2000" dirty="0">
                <a:cs typeface="Times New Roman" charset="0"/>
              </a:rPr>
              <a:t>und vorwiegend touristisch geprägten Betrieben, die </a:t>
            </a:r>
            <a:endParaRPr lang="ru-RU" sz="2000" dirty="0" smtClean="0">
              <a:cs typeface="Times New Roman" charset="0"/>
            </a:endParaRPr>
          </a:p>
          <a:p>
            <a:pPr marL="0" indent="0" eaLnBrk="1" hangingPunct="1">
              <a:buFontTx/>
              <a:buNone/>
            </a:pPr>
            <a:endParaRPr lang="de-DE" sz="2000" dirty="0">
              <a:cs typeface="Times New Roman" charset="0"/>
            </a:endParaRPr>
          </a:p>
          <a:p>
            <a:r>
              <a:rPr lang="de-DE" sz="2000" dirty="0" smtClean="0">
                <a:cs typeface="Times New Roman" charset="0"/>
              </a:rPr>
              <a:t>einen </a:t>
            </a:r>
            <a:r>
              <a:rPr lang="de-DE" sz="2000" dirty="0">
                <a:cs typeface="Times New Roman" charset="0"/>
              </a:rPr>
              <a:t>direkten geographischen oder wirtschaftlichen Bezug zum Schutzgebiet haben, </a:t>
            </a:r>
            <a:endParaRPr lang="de-DE" sz="2000" dirty="0" smtClean="0">
              <a:cs typeface="Times New Roman" charset="0"/>
            </a:endParaRPr>
          </a:p>
          <a:p>
            <a:r>
              <a:rPr lang="de-DE" sz="2000" dirty="0" smtClean="0">
                <a:cs typeface="Times New Roman" charset="0"/>
              </a:rPr>
              <a:t>hohe </a:t>
            </a:r>
            <a:r>
              <a:rPr lang="de-DE" sz="2000" dirty="0">
                <a:cs typeface="Times New Roman" charset="0"/>
              </a:rPr>
              <a:t>Qualitäts- und Umweltstandards </a:t>
            </a:r>
            <a:r>
              <a:rPr lang="de-DE" sz="2000" dirty="0" smtClean="0">
                <a:cs typeface="Times New Roman" charset="0"/>
              </a:rPr>
              <a:t>erfüllen</a:t>
            </a:r>
            <a:endParaRPr lang="ru-RU" sz="2000" dirty="0" smtClean="0">
              <a:cs typeface="Times New Roman" charset="0"/>
            </a:endParaRPr>
          </a:p>
          <a:p>
            <a:r>
              <a:rPr lang="de-DE" sz="2000" dirty="0" smtClean="0">
                <a:cs typeface="Times New Roman" charset="0"/>
              </a:rPr>
              <a:t>und </a:t>
            </a:r>
            <a:endParaRPr lang="de-DE" sz="2000" dirty="0">
              <a:cs typeface="Times New Roman" charset="0"/>
            </a:endParaRPr>
          </a:p>
          <a:p>
            <a:r>
              <a:rPr lang="de-DE" sz="2000" dirty="0" smtClean="0">
                <a:cs typeface="Times New Roman" charset="0"/>
              </a:rPr>
              <a:t>in </a:t>
            </a:r>
            <a:r>
              <a:rPr lang="de-DE" sz="2000" dirty="0">
                <a:cs typeface="Times New Roman" charset="0"/>
              </a:rPr>
              <a:t>ihrer Region als Multiplikatoren der Schutzgebiets-Idee fungieren</a:t>
            </a:r>
            <a:r>
              <a:rPr lang="de-DE" sz="2000" dirty="0" smtClean="0">
                <a:cs typeface="Times New Roman" charset="0"/>
              </a:rPr>
              <a:t>.</a:t>
            </a:r>
            <a:endParaRPr lang="de-DE" sz="2400" dirty="0">
              <a:latin typeface="Georgia" charset="0"/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917576" y="6565900"/>
            <a:ext cx="63214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900">
                <a:solidFill>
                  <a:schemeClr val="bg1"/>
                </a:solidFill>
                <a:latin typeface="Tahoma" charset="0"/>
              </a:rPr>
              <a:t>Nationale Naturlandschaften | Andrea Hoffmann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00600" y="1252694"/>
            <a:ext cx="3886200" cy="514810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2000" b="1" dirty="0" smtClean="0">
                <a:cs typeface="Times New Roman" charset="0"/>
              </a:rPr>
              <a:t>Партнёрские программы – </a:t>
            </a:r>
            <a:r>
              <a:rPr lang="ru-RU" sz="2000" dirty="0" smtClean="0">
                <a:cs typeface="Times New Roman" charset="0"/>
              </a:rPr>
              <a:t>это программы кооперации между национальными природными ландшафтами и предприятиями с преобладающей туристической направленностью, оформленные в виде договора, которые</a:t>
            </a:r>
            <a:endParaRPr lang="de-DE" sz="2000" dirty="0" smtClean="0">
              <a:cs typeface="Times New Roman" charset="0"/>
            </a:endParaRPr>
          </a:p>
          <a:p>
            <a:r>
              <a:rPr lang="ru-RU" sz="2000" dirty="0" smtClean="0">
                <a:cs typeface="Times New Roman" charset="0"/>
              </a:rPr>
              <a:t>имеют прямую географическую или экономическую связь с охраняемой территорией</a:t>
            </a:r>
          </a:p>
          <a:p>
            <a:r>
              <a:rPr lang="ru-RU" sz="2000" dirty="0" smtClean="0">
                <a:cs typeface="Times New Roman" charset="0"/>
              </a:rPr>
              <a:t>соответствуют высоким стандартам качества и экологии</a:t>
            </a:r>
          </a:p>
          <a:p>
            <a:pPr marL="0" indent="0" algn="ctr">
              <a:buFont typeface="Arial"/>
              <a:buNone/>
            </a:pPr>
            <a:r>
              <a:rPr lang="ru-RU" sz="2000" dirty="0" smtClean="0">
                <a:cs typeface="Times New Roman" charset="0"/>
              </a:rPr>
              <a:t>И</a:t>
            </a:r>
          </a:p>
          <a:p>
            <a:r>
              <a:rPr lang="ru-RU" sz="2000" dirty="0" smtClean="0">
                <a:cs typeface="Times New Roman" charset="0"/>
              </a:rPr>
              <a:t>в своём регионе функционируют как мультипликаторы-проводники идеи охраняемой территории</a:t>
            </a:r>
            <a:r>
              <a:rPr lang="de-DE" sz="2000" dirty="0" smtClean="0">
                <a:cs typeface="Times New Roman" charset="0"/>
              </a:rPr>
              <a:t>. </a:t>
            </a:r>
          </a:p>
          <a:p>
            <a:pPr marL="0" indent="0">
              <a:buFontTx/>
              <a:buNone/>
            </a:pPr>
            <a:endParaRPr lang="de-DE" sz="2400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25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917576" y="6565900"/>
            <a:ext cx="63214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900">
                <a:solidFill>
                  <a:schemeClr val="bg1"/>
                </a:solidFill>
                <a:latin typeface="Tahoma" charset="0"/>
              </a:rPr>
              <a:t>Nationale Naturlandschaften | Andrea Hoffmann | Vilm, 18.11.2011</a:t>
            </a:r>
          </a:p>
        </p:txBody>
      </p:sp>
      <p:sp>
        <p:nvSpPr>
          <p:cNvPr id="29698" name="Foliennummernplatzhalter 2"/>
          <p:cNvSpPr txBox="1">
            <a:spLocks noGrp="1"/>
          </p:cNvSpPr>
          <p:nvPr/>
        </p:nvSpPr>
        <p:spPr bwMode="auto">
          <a:xfrm>
            <a:off x="7772400" y="65643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CB41D7D-CF26-B74A-B390-152C67C490C9}" type="slidenum">
              <a:rPr lang="de-DE" sz="900">
                <a:solidFill>
                  <a:schemeClr val="bg1"/>
                </a:solidFill>
                <a:latin typeface="Tahoma" charset="0"/>
              </a:rPr>
              <a:pPr algn="r"/>
              <a:t>28</a:t>
            </a:fld>
            <a:endParaRPr lang="de-DE" sz="900">
              <a:solidFill>
                <a:schemeClr val="bg1"/>
              </a:solidFill>
              <a:latin typeface="Tahoma" charset="0"/>
            </a:endParaRPr>
          </a:p>
        </p:txBody>
      </p:sp>
      <p:pic>
        <p:nvPicPr>
          <p:cNvPr id="2969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88" y="1290275"/>
            <a:ext cx="6952434" cy="538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07414" y="99231"/>
            <a:ext cx="7979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Website für Partner der Großschutzgebiete</a:t>
            </a:r>
            <a:endParaRPr lang="ru-RU" sz="2400" b="1" dirty="0" smtClean="0"/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Интернет-страница для партнёров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национального природного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ландшафта</a:t>
            </a:r>
            <a:endParaRPr lang="de-D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17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3"/>
          <p:cNvSpPr txBox="1">
            <a:spLocks noGrp="1"/>
          </p:cNvSpPr>
          <p:nvPr/>
        </p:nvSpPr>
        <p:spPr bwMode="auto">
          <a:xfrm>
            <a:off x="7772400" y="65643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86EEF8E-B41E-804B-B209-88C4449B2D7C}" type="slidenum">
              <a:rPr lang="de-DE" sz="900">
                <a:solidFill>
                  <a:schemeClr val="bg1"/>
                </a:solidFill>
                <a:latin typeface="Tahoma" charset="0"/>
              </a:rPr>
              <a:pPr algn="r"/>
              <a:t>29</a:t>
            </a:fld>
            <a:endParaRPr lang="de-DE" sz="900">
              <a:solidFill>
                <a:schemeClr val="bg1"/>
              </a:solidFill>
              <a:latin typeface="Tahoma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3400" y="623725"/>
            <a:ext cx="4231309" cy="1753189"/>
            <a:chOff x="528" y="1208"/>
            <a:chExt cx="5048" cy="770"/>
          </a:xfrm>
        </p:grpSpPr>
        <p:sp>
          <p:nvSpPr>
            <p:cNvPr id="27659" name="Text Box 4"/>
            <p:cNvSpPr txBox="1">
              <a:spLocks noChangeArrowheads="1"/>
            </p:cNvSpPr>
            <p:nvPr/>
          </p:nvSpPr>
          <p:spPr bwMode="auto">
            <a:xfrm>
              <a:off x="528" y="1208"/>
              <a:ext cx="4944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 dirty="0">
                  <a:latin typeface="+mn-lt"/>
                </a:rPr>
                <a:t>I</a:t>
              </a:r>
              <a:r>
                <a:rPr lang="de-DE" sz="1800" b="1" dirty="0">
                  <a:latin typeface="+mn-lt"/>
                </a:rPr>
                <a:t>dentifikation</a:t>
              </a:r>
            </a:p>
          </p:txBody>
        </p:sp>
        <p:sp>
          <p:nvSpPr>
            <p:cNvPr id="27660" name="Rectangle 7"/>
            <p:cNvSpPr>
              <a:spLocks noChangeArrowheads="1"/>
            </p:cNvSpPr>
            <p:nvPr/>
          </p:nvSpPr>
          <p:spPr bwMode="auto">
            <a:xfrm>
              <a:off x="592" y="1404"/>
              <a:ext cx="4984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3399"/>
                </a:buClr>
                <a:buFont typeface="Wingdings" charset="0"/>
                <a:buChar char="ü"/>
              </a:pPr>
              <a:r>
                <a:rPr lang="de-DE" dirty="0"/>
                <a:t> </a:t>
              </a:r>
              <a:r>
                <a:rPr lang="de-DE" sz="1600" dirty="0"/>
                <a:t>Identifikation mit den Zielen/Inhalten und der Philosophie der </a:t>
              </a:r>
              <a:r>
                <a:rPr lang="de-DE" sz="1600" dirty="0" smtClean="0"/>
                <a:t>Großschutzgebiete</a:t>
              </a:r>
              <a:endParaRPr lang="de-DE" sz="1600" dirty="0"/>
            </a:p>
            <a:p>
              <a:pPr>
                <a:spcBef>
                  <a:spcPct val="50000"/>
                </a:spcBef>
                <a:buClr>
                  <a:srgbClr val="003399"/>
                </a:buClr>
                <a:buFont typeface="Wingdings" charset="0"/>
                <a:buChar char="ü"/>
              </a:pPr>
              <a:r>
                <a:rPr lang="de-DE" dirty="0"/>
                <a:t> </a:t>
              </a:r>
              <a:r>
                <a:rPr lang="de-DE" sz="1600" dirty="0"/>
                <a:t>Engagement/Eigeninitiative bei der Umsetzung der Schutzgebiets-Idee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87864" y="2370639"/>
            <a:ext cx="4538795" cy="1541463"/>
            <a:chOff x="528" y="2248"/>
            <a:chExt cx="5760" cy="971"/>
          </a:xfrm>
        </p:grpSpPr>
        <p:sp>
          <p:nvSpPr>
            <p:cNvPr id="27657" name="Text Box 5"/>
            <p:cNvSpPr txBox="1">
              <a:spLocks noChangeArrowheads="1"/>
            </p:cNvSpPr>
            <p:nvPr/>
          </p:nvSpPr>
          <p:spPr bwMode="auto">
            <a:xfrm>
              <a:off x="528" y="2248"/>
              <a:ext cx="5760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800" b="1" dirty="0">
                  <a:latin typeface="+mn-lt"/>
                </a:rPr>
                <a:t>Umweltorientierung &amp; </a:t>
              </a:r>
              <a:r>
                <a:rPr lang="de-DE" sz="1800" b="1" dirty="0" err="1">
                  <a:latin typeface="+mn-lt"/>
                </a:rPr>
                <a:t>Regionalität</a:t>
              </a:r>
              <a:endParaRPr lang="de-DE" sz="1800" b="1" dirty="0">
                <a:latin typeface="+mn-lt"/>
              </a:endParaRPr>
            </a:p>
          </p:txBody>
        </p:sp>
        <p:sp>
          <p:nvSpPr>
            <p:cNvPr id="27658" name="Rectangle 8"/>
            <p:cNvSpPr>
              <a:spLocks noChangeArrowheads="1"/>
            </p:cNvSpPr>
            <p:nvPr/>
          </p:nvSpPr>
          <p:spPr bwMode="auto">
            <a:xfrm>
              <a:off x="584" y="2540"/>
              <a:ext cx="533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3399"/>
                </a:buClr>
                <a:buFont typeface="Wingdings" charset="0"/>
                <a:buChar char="ü"/>
              </a:pPr>
              <a:r>
                <a:rPr lang="de-DE" sz="1400" dirty="0">
                  <a:latin typeface="Georgia" charset="0"/>
                </a:rPr>
                <a:t> </a:t>
              </a:r>
              <a:r>
                <a:rPr lang="de-DE" sz="1600" dirty="0"/>
                <a:t>Branchenorientiert starke Umweltorientierung</a:t>
              </a:r>
            </a:p>
            <a:p>
              <a:pPr>
                <a:spcBef>
                  <a:spcPct val="50000"/>
                </a:spcBef>
                <a:buClr>
                  <a:srgbClr val="003399"/>
                </a:buClr>
                <a:buFont typeface="Wingdings" charset="0"/>
                <a:buChar char="ü"/>
              </a:pPr>
              <a:r>
                <a:rPr lang="de-DE" sz="1600" dirty="0"/>
                <a:t> Hinweis, Verwendung und/oder Verkauf von regional erzeugten Produkten</a:t>
              </a:r>
            </a:p>
            <a:p>
              <a:pPr>
                <a:spcBef>
                  <a:spcPct val="50000"/>
                </a:spcBef>
                <a:buClr>
                  <a:srgbClr val="003399"/>
                </a:buClr>
                <a:buFont typeface="Wingdings" charset="0"/>
                <a:buChar char="ü"/>
              </a:pPr>
              <a:r>
                <a:rPr lang="de-DE" sz="1600" dirty="0"/>
                <a:t> Umweltverträgliche Mobilität – Weitergabe von ÖPNV-Informationen</a:t>
              </a:r>
            </a:p>
          </p:txBody>
        </p:sp>
      </p:grp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5914" y="112483"/>
            <a:ext cx="8784736" cy="584659"/>
          </a:xfrm>
        </p:spPr>
        <p:txBody>
          <a:bodyPr lIns="0" tIns="0" rIns="0" bIns="0" anchor="t">
            <a:normAutofit/>
          </a:bodyPr>
          <a:lstStyle/>
          <a:p>
            <a:pPr algn="ctr" eaLnBrk="1" hangingPunct="1"/>
            <a:r>
              <a:rPr lang="de-DE" sz="2000" b="1" dirty="0" smtClean="0">
                <a:latin typeface="+mn-lt"/>
              </a:rPr>
              <a:t>Mindestanforderungen </a:t>
            </a:r>
            <a:r>
              <a:rPr lang="de-DE" sz="2000" b="1" dirty="0">
                <a:latin typeface="+mn-lt"/>
              </a:rPr>
              <a:t>an </a:t>
            </a:r>
            <a:r>
              <a:rPr lang="de-DE" sz="2000" b="1" dirty="0" smtClean="0">
                <a:latin typeface="+mn-lt"/>
              </a:rPr>
              <a:t>Partner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–  Минимальные требования к партнёру</a:t>
            </a:r>
            <a:endParaRPr lang="de-DE" sz="2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653" name="Rectangle 7"/>
          <p:cNvSpPr txBox="1">
            <a:spLocks noGrp="1" noChangeArrowheads="1"/>
          </p:cNvSpPr>
          <p:nvPr/>
        </p:nvSpPr>
        <p:spPr bwMode="auto">
          <a:xfrm>
            <a:off x="917576" y="6565900"/>
            <a:ext cx="63214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900">
                <a:solidFill>
                  <a:schemeClr val="bg1"/>
                </a:solidFill>
                <a:latin typeface="Tahoma" charset="0"/>
              </a:rPr>
              <a:t>Nationale Naturlandschaften | Andrea Hoffmann</a:t>
            </a: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625964" y="4518070"/>
            <a:ext cx="5312741" cy="1462088"/>
            <a:chOff x="556" y="828"/>
            <a:chExt cx="5760" cy="921"/>
          </a:xfrm>
        </p:grpSpPr>
        <p:sp>
          <p:nvSpPr>
            <p:cNvPr id="27655" name="Text Box 3"/>
            <p:cNvSpPr txBox="1">
              <a:spLocks noChangeArrowheads="1"/>
            </p:cNvSpPr>
            <p:nvPr/>
          </p:nvSpPr>
          <p:spPr bwMode="auto">
            <a:xfrm>
              <a:off x="556" y="828"/>
              <a:ext cx="5760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800" b="1" dirty="0">
                  <a:latin typeface="+mn-lt"/>
                </a:rPr>
                <a:t>Qualität &amp; Service</a:t>
              </a:r>
            </a:p>
          </p:txBody>
        </p:sp>
        <p:sp>
          <p:nvSpPr>
            <p:cNvPr id="27656" name="Rectangle 5"/>
            <p:cNvSpPr>
              <a:spLocks noChangeArrowheads="1"/>
            </p:cNvSpPr>
            <p:nvPr/>
          </p:nvSpPr>
          <p:spPr bwMode="auto">
            <a:xfrm>
              <a:off x="592" y="1070"/>
              <a:ext cx="483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3399"/>
                </a:buClr>
                <a:buFont typeface="Wingdings" charset="0"/>
                <a:buChar char="ü"/>
              </a:pPr>
              <a:r>
                <a:rPr lang="de-DE" sz="1400" dirty="0">
                  <a:latin typeface="Georgia" charset="0"/>
                </a:rPr>
                <a:t> </a:t>
              </a:r>
              <a:r>
                <a:rPr lang="de-DE" sz="1600" dirty="0"/>
                <a:t>Informationsbereitstellung an die Gäste (Bsp.: Infotafeln, Broschüren, …)</a:t>
              </a:r>
            </a:p>
            <a:p>
              <a:pPr>
                <a:spcBef>
                  <a:spcPct val="50000"/>
                </a:spcBef>
                <a:buClr>
                  <a:srgbClr val="003399"/>
                </a:buClr>
                <a:buFont typeface="Wingdings" charset="0"/>
                <a:buChar char="ü"/>
              </a:pPr>
              <a:r>
                <a:rPr lang="de-DE" sz="1600" dirty="0"/>
                <a:t> Internet: abgestimmte Infos und Link zu </a:t>
              </a:r>
              <a:r>
                <a:rPr lang="de-DE" sz="1600" dirty="0" smtClean="0"/>
                <a:t>Großschutzgebiet </a:t>
              </a:r>
              <a:r>
                <a:rPr lang="de-DE" sz="1600" dirty="0"/>
                <a:t>und Partner-Initiative</a:t>
              </a:r>
            </a:p>
            <a:p>
              <a:pPr>
                <a:spcBef>
                  <a:spcPct val="50000"/>
                </a:spcBef>
                <a:buClr>
                  <a:srgbClr val="003399"/>
                </a:buClr>
                <a:buFont typeface="Wingdings" charset="0"/>
                <a:buChar char="ü"/>
              </a:pPr>
              <a:r>
                <a:rPr lang="de-DE" sz="1600" dirty="0"/>
                <a:t> Nutzung des Logos an prominenter Stelle, gemeinsame Marketingaktivitäten</a:t>
              </a: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4835104" y="567071"/>
            <a:ext cx="4308896" cy="1643063"/>
            <a:chOff x="528" y="1208"/>
            <a:chExt cx="5048" cy="1035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528" y="1208"/>
              <a:ext cx="4944" cy="2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 dirty="0" smtClean="0">
                  <a:latin typeface="+mn-lt"/>
                </a:rPr>
                <a:t>Самоидентификация</a:t>
              </a:r>
              <a:endParaRPr lang="de-DE" sz="1800" b="1" dirty="0">
                <a:latin typeface="+mn-lt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592" y="1468"/>
              <a:ext cx="4984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3399"/>
                </a:buClr>
                <a:buFont typeface="Wingdings" charset="0"/>
                <a:buChar char="ü"/>
              </a:pPr>
              <a:r>
                <a:rPr lang="de-DE" dirty="0"/>
                <a:t> </a:t>
              </a:r>
              <a:r>
                <a:rPr lang="ru-RU" sz="1600" dirty="0" smtClean="0"/>
                <a:t>отождествление с целями/содержанием и философией нац. природных ландшафтов</a:t>
              </a:r>
            </a:p>
            <a:p>
              <a:pPr>
                <a:spcBef>
                  <a:spcPct val="50000"/>
                </a:spcBef>
                <a:buClr>
                  <a:srgbClr val="003399"/>
                </a:buClr>
                <a:buFont typeface="Wingdings" charset="0"/>
                <a:buChar char="ü"/>
              </a:pPr>
              <a:r>
                <a:rPr lang="de-DE" sz="1600" dirty="0" smtClean="0"/>
                <a:t> </a:t>
              </a:r>
              <a:r>
                <a:rPr lang="ru-RU" sz="1600" dirty="0" smtClean="0"/>
                <a:t>энтузиазм</a:t>
              </a:r>
              <a:r>
                <a:rPr lang="de-DE" sz="1600" dirty="0" smtClean="0"/>
                <a:t>/</a:t>
              </a:r>
              <a:r>
                <a:rPr lang="ru-RU" sz="1600" dirty="0" smtClean="0"/>
                <a:t>собственные инициативы в реализации идеи охраняемых территорий</a:t>
              </a:r>
              <a:endParaRPr lang="de-DE" sz="1600" dirty="0"/>
            </a:p>
          </p:txBody>
        </p:sp>
      </p:grpSp>
      <p:grpSp>
        <p:nvGrpSpPr>
          <p:cNvPr id="19" name="Group 10"/>
          <p:cNvGrpSpPr>
            <a:grpSpLocks/>
          </p:cNvGrpSpPr>
          <p:nvPr/>
        </p:nvGrpSpPr>
        <p:grpSpPr bwMode="auto">
          <a:xfrm>
            <a:off x="4889733" y="2222178"/>
            <a:ext cx="4254268" cy="2295676"/>
            <a:chOff x="528" y="2248"/>
            <a:chExt cx="5760" cy="1142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528" y="2248"/>
              <a:ext cx="5760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800" b="1" dirty="0" smtClean="0">
                  <a:latin typeface="+mn-lt"/>
                </a:rPr>
                <a:t>Ориентированность на экологию </a:t>
              </a:r>
              <a:r>
                <a:rPr lang="de-DE" sz="1800" b="1" dirty="0" smtClean="0">
                  <a:latin typeface="+mn-lt"/>
                </a:rPr>
                <a:t>&amp; </a:t>
              </a:r>
              <a:r>
                <a:rPr lang="ru-RU" sz="1800" b="1" dirty="0" err="1" smtClean="0">
                  <a:latin typeface="+mn-lt"/>
                </a:rPr>
                <a:t>региональность</a:t>
              </a:r>
              <a:endParaRPr lang="de-DE" sz="1800" b="1" dirty="0">
                <a:latin typeface="+mn-lt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584" y="2540"/>
              <a:ext cx="5334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3399"/>
                </a:buClr>
                <a:buFont typeface="Wingdings" charset="0"/>
                <a:buChar char="ü"/>
              </a:pPr>
              <a:r>
                <a:rPr lang="de-DE" sz="1600" dirty="0"/>
                <a:t> </a:t>
              </a:r>
              <a:r>
                <a:rPr lang="ru-RU" sz="1600" dirty="0" smtClean="0"/>
                <a:t>внутриотраслевая сильная эко-</a:t>
              </a:r>
              <a:r>
                <a:rPr lang="ru-RU" sz="1600" dirty="0" err="1" smtClean="0"/>
                <a:t>ориент</a:t>
              </a:r>
              <a:r>
                <a:rPr lang="ru-RU" sz="1600" dirty="0" smtClean="0"/>
                <a:t>-</a:t>
              </a:r>
              <a:r>
                <a:rPr lang="ru-RU" sz="1600" dirty="0" err="1" smtClean="0"/>
                <a:t>ть</a:t>
              </a:r>
              <a:endParaRPr lang="de-DE" sz="1600" dirty="0"/>
            </a:p>
            <a:p>
              <a:pPr>
                <a:spcBef>
                  <a:spcPct val="50000"/>
                </a:spcBef>
                <a:buClr>
                  <a:srgbClr val="003399"/>
                </a:buClr>
                <a:buFont typeface="Wingdings" charset="0"/>
                <a:buChar char="ü"/>
              </a:pPr>
              <a:r>
                <a:rPr lang="de-DE" sz="1600" dirty="0"/>
                <a:t> </a:t>
              </a:r>
              <a:r>
                <a:rPr lang="ru-RU" sz="1600" dirty="0" smtClean="0"/>
                <a:t>указание</a:t>
              </a:r>
              <a:r>
                <a:rPr lang="de-DE" sz="1600" dirty="0" smtClean="0"/>
                <a:t>, </a:t>
              </a:r>
              <a:r>
                <a:rPr lang="ru-RU" sz="1600" dirty="0" smtClean="0"/>
                <a:t>использование и</a:t>
              </a:r>
              <a:r>
                <a:rPr lang="de-DE" sz="1600" dirty="0" smtClean="0"/>
                <a:t>/</a:t>
              </a:r>
              <a:r>
                <a:rPr lang="ru-RU" sz="1600" dirty="0" smtClean="0"/>
                <a:t>или продажа продукции местного производства</a:t>
              </a:r>
              <a:endParaRPr lang="ru-RU" sz="1600" dirty="0"/>
            </a:p>
            <a:p>
              <a:pPr>
                <a:spcBef>
                  <a:spcPct val="50000"/>
                </a:spcBef>
                <a:buClr>
                  <a:srgbClr val="003399"/>
                </a:buClr>
                <a:buFont typeface="Wingdings" charset="0"/>
                <a:buChar char="ü"/>
              </a:pPr>
              <a:r>
                <a:rPr lang="ru-RU" sz="1400" dirty="0" smtClean="0"/>
                <a:t>Экологически чистая мобильность</a:t>
              </a:r>
              <a:r>
                <a:rPr lang="de-DE" sz="1400" dirty="0" smtClean="0"/>
                <a:t> </a:t>
              </a:r>
              <a:r>
                <a:rPr lang="de-DE" sz="1400" dirty="0"/>
                <a:t>– </a:t>
              </a:r>
              <a:r>
                <a:rPr lang="ru-RU" sz="1400" dirty="0" smtClean="0"/>
                <a:t>передача информации о возможностях передвижения </a:t>
              </a:r>
              <a:r>
                <a:rPr lang="ru-RU" sz="1400" dirty="0" err="1" smtClean="0"/>
                <a:t>обществ.транспортом</a:t>
              </a:r>
              <a:endParaRPr lang="de-DE" sz="1400" dirty="0"/>
            </a:p>
          </p:txBody>
        </p:sp>
      </p:grp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4931094" y="4322014"/>
            <a:ext cx="4079556" cy="2692401"/>
            <a:chOff x="556" y="828"/>
            <a:chExt cx="5760" cy="1696"/>
          </a:xfrm>
        </p:grpSpPr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556" y="828"/>
              <a:ext cx="5760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800" b="1" dirty="0" smtClean="0">
                  <a:latin typeface="+mn-lt"/>
                </a:rPr>
                <a:t>Качество </a:t>
              </a:r>
              <a:r>
                <a:rPr lang="de-DE" sz="1800" b="1" dirty="0" smtClean="0">
                  <a:latin typeface="+mn-lt"/>
                </a:rPr>
                <a:t>&amp; </a:t>
              </a:r>
              <a:r>
                <a:rPr lang="ru-RU" sz="1800" b="1" dirty="0" smtClean="0">
                  <a:latin typeface="+mn-lt"/>
                </a:rPr>
                <a:t>сервис</a:t>
              </a:r>
              <a:endParaRPr lang="de-DE" sz="1800" b="1" dirty="0">
                <a:latin typeface="+mn-lt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592" y="1070"/>
              <a:ext cx="5724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3399"/>
                </a:buClr>
                <a:buFont typeface="Wingdings" charset="0"/>
                <a:buChar char="ü"/>
              </a:pPr>
              <a:r>
                <a:rPr lang="de-DE" sz="1600" dirty="0">
                  <a:latin typeface="Georgia" charset="0"/>
                </a:rPr>
                <a:t> </a:t>
              </a:r>
              <a:r>
                <a:rPr lang="ru-RU" sz="1600" dirty="0" smtClean="0"/>
                <a:t>информирование гостей</a:t>
              </a:r>
              <a:r>
                <a:rPr lang="de-DE" sz="1600" dirty="0" smtClean="0"/>
                <a:t> (</a:t>
              </a:r>
              <a:r>
                <a:rPr lang="ru-RU" sz="1600" dirty="0" err="1" smtClean="0"/>
                <a:t>напр</a:t>
              </a:r>
              <a:r>
                <a:rPr lang="de-DE" sz="1600" dirty="0" smtClean="0"/>
                <a:t>.: </a:t>
              </a:r>
              <a:r>
                <a:rPr lang="ru-RU" sz="1600" dirty="0" smtClean="0"/>
                <a:t>инфо-стенды, брошюры</a:t>
              </a:r>
              <a:r>
                <a:rPr lang="de-DE" sz="1600" dirty="0" smtClean="0"/>
                <a:t> </a:t>
              </a:r>
              <a:r>
                <a:rPr lang="de-DE" sz="1600" dirty="0"/>
                <a:t>…)</a:t>
              </a:r>
            </a:p>
            <a:p>
              <a:pPr>
                <a:spcBef>
                  <a:spcPct val="50000"/>
                </a:spcBef>
                <a:buClr>
                  <a:srgbClr val="003399"/>
                </a:buClr>
                <a:buFont typeface="Wingdings" charset="0"/>
                <a:buChar char="ü"/>
              </a:pPr>
              <a:r>
                <a:rPr lang="de-DE" sz="1600" dirty="0"/>
                <a:t> </a:t>
              </a:r>
              <a:r>
                <a:rPr lang="ru-RU" sz="1600" dirty="0" smtClean="0"/>
                <a:t>интернет</a:t>
              </a:r>
              <a:r>
                <a:rPr lang="de-DE" sz="1600" dirty="0" smtClean="0"/>
                <a:t>: </a:t>
              </a:r>
              <a:r>
                <a:rPr lang="ru-RU" sz="1600" dirty="0" smtClean="0"/>
                <a:t>согласованные инфо-посты и гиперссылки на НПЛ и партнёрские инициативы</a:t>
              </a:r>
              <a:endParaRPr lang="de-DE" sz="1600" dirty="0"/>
            </a:p>
            <a:p>
              <a:pPr>
                <a:spcBef>
                  <a:spcPct val="50000"/>
                </a:spcBef>
                <a:buClr>
                  <a:srgbClr val="003399"/>
                </a:buClr>
                <a:buFont typeface="Wingdings" charset="0"/>
                <a:buChar char="ü"/>
              </a:pPr>
              <a:r>
                <a:rPr lang="de-DE" sz="1600" dirty="0"/>
                <a:t> </a:t>
              </a:r>
              <a:r>
                <a:rPr lang="ru-RU" sz="1600" dirty="0" err="1" smtClean="0"/>
                <a:t>разм</a:t>
              </a:r>
              <a:r>
                <a:rPr lang="ru-RU" sz="1600" dirty="0" smtClean="0"/>
                <a:t>-е логотипов в знаменитых местах</a:t>
              </a:r>
              <a:r>
                <a:rPr lang="de-DE" sz="1600" dirty="0" smtClean="0"/>
                <a:t>, </a:t>
              </a:r>
              <a:r>
                <a:rPr lang="ru-RU" sz="1600" dirty="0" smtClean="0"/>
                <a:t>совместные маркетинговые действия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4858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93150" y="142216"/>
            <a:ext cx="8622711" cy="1026396"/>
          </a:xfrm>
        </p:spPr>
        <p:txBody>
          <a:bodyPr>
            <a:normAutofit/>
          </a:bodyPr>
          <a:lstStyle/>
          <a:p>
            <a:r>
              <a:rPr lang="de-DE" sz="3100" b="1" dirty="0" smtClean="0">
                <a:latin typeface="Arial" charset="0"/>
                <a:ea typeface="ＭＳ Ｐゴシック" charset="0"/>
              </a:rPr>
              <a:t>Großschutzgebiete in Deutschland</a:t>
            </a:r>
            <a:r>
              <a:rPr lang="ru-RU" sz="2000" dirty="0" smtClean="0">
                <a:solidFill>
                  <a:schemeClr val="accent3">
                    <a:lumMod val="25000"/>
                  </a:schemeClr>
                </a:solidFill>
                <a:latin typeface="Arial" charset="0"/>
                <a:ea typeface="ＭＳ Ｐゴシック" charset="0"/>
              </a:rPr>
              <a:t/>
            </a:r>
            <a:br>
              <a:rPr lang="ru-RU" sz="2000" dirty="0" smtClean="0">
                <a:solidFill>
                  <a:schemeClr val="accent3">
                    <a:lumMod val="25000"/>
                  </a:schemeClr>
                </a:solidFill>
                <a:latin typeface="Arial" charset="0"/>
                <a:ea typeface="ＭＳ Ｐゴシック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Национальные природные ландшафты</a:t>
            </a:r>
            <a:r>
              <a:rPr lang="de-DE" sz="2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в Германии</a:t>
            </a:r>
            <a:endParaRPr lang="de-DE" sz="2000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70" name="Textplatzhalter 4"/>
          <p:cNvSpPr>
            <a:spLocks noGrp="1"/>
          </p:cNvSpPr>
          <p:nvPr>
            <p:ph sz="half" idx="2"/>
          </p:nvPr>
        </p:nvSpPr>
        <p:spPr>
          <a:xfrm>
            <a:off x="4527550" y="6297615"/>
            <a:ext cx="4210050" cy="3714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sz="1000" dirty="0">
                <a:latin typeface="Arial" charset="0"/>
                <a:ea typeface="ＭＳ Ｐゴシック" charset="0"/>
              </a:rPr>
              <a:t>Quelle: </a:t>
            </a:r>
            <a:r>
              <a:rPr lang="de-DE" sz="1000" dirty="0" smtClean="0">
                <a:latin typeface="Arial" charset="0"/>
                <a:ea typeface="ＭＳ Ｐゴシック" charset="0"/>
              </a:rPr>
              <a:t>Bundesamt für Naturschutz 2017 (</a:t>
            </a:r>
            <a:r>
              <a:rPr lang="de-DE" sz="1000" dirty="0" err="1" smtClean="0">
                <a:latin typeface="Arial" charset="0"/>
                <a:ea typeface="ＭＳ Ｐゴシック" charset="0"/>
              </a:rPr>
              <a:t>www.bfn.de</a:t>
            </a:r>
            <a:r>
              <a:rPr lang="de-DE" sz="1000" dirty="0" smtClean="0">
                <a:latin typeface="Arial" charset="0"/>
                <a:ea typeface="ＭＳ Ｐゴシック" charset="0"/>
              </a:rPr>
              <a:t>)</a:t>
            </a:r>
            <a:endParaRPr lang="de-DE" sz="1000" dirty="0">
              <a:latin typeface="Arial" charset="0"/>
              <a:ea typeface="ＭＳ Ｐゴシック" charset="0"/>
            </a:endParaRPr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4162568" y="1168612"/>
            <a:ext cx="4953294" cy="50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Aft>
                <a:spcPct val="40000"/>
              </a:spcAft>
              <a:buClr>
                <a:srgbClr val="CC0000"/>
              </a:buClr>
              <a:buFont typeface="Wingdings" charset="0"/>
              <a:buNone/>
            </a:pPr>
            <a:r>
              <a:rPr lang="de-DE" sz="1800" dirty="0">
                <a:solidFill>
                  <a:srgbClr val="333020"/>
                </a:solidFill>
              </a:rPr>
              <a:t>	</a:t>
            </a:r>
            <a:r>
              <a:rPr lang="de-DE" sz="1800" b="1" dirty="0" smtClean="0">
                <a:solidFill>
                  <a:srgbClr val="333020"/>
                </a:solidFill>
              </a:rPr>
              <a:t>Großschutzgebiete = </a:t>
            </a:r>
            <a:r>
              <a:rPr lang="de-DE" sz="1700" b="1" dirty="0" smtClean="0">
                <a:solidFill>
                  <a:srgbClr val="333020"/>
                </a:solidFill>
              </a:rPr>
              <a:t>Nationale Naturlandschaften </a:t>
            </a:r>
            <a:r>
              <a:rPr lang="de-DE" sz="1700" b="1" dirty="0" smtClean="0">
                <a:cs typeface="Arial" charset="0"/>
              </a:rPr>
              <a:t>rund 30% </a:t>
            </a:r>
            <a:r>
              <a:rPr lang="de-DE" sz="1700" b="1" dirty="0">
                <a:cs typeface="Arial" charset="0"/>
              </a:rPr>
              <a:t>der Fläche Deutschlands</a:t>
            </a:r>
            <a:r>
              <a:rPr lang="de-DE" sz="1700" b="1" dirty="0">
                <a:solidFill>
                  <a:srgbClr val="333020"/>
                </a:solidFill>
              </a:rPr>
              <a:t>:</a:t>
            </a:r>
          </a:p>
          <a:p>
            <a:pPr algn="l">
              <a:spcAft>
                <a:spcPct val="40000"/>
              </a:spcAft>
              <a:buClr>
                <a:srgbClr val="CC0000"/>
              </a:buClr>
              <a:buFont typeface="Wingdings" charset="0"/>
              <a:buNone/>
            </a:pPr>
            <a:r>
              <a:rPr lang="de-DE" sz="1700" dirty="0">
                <a:solidFill>
                  <a:srgbClr val="333020"/>
                </a:solidFill>
              </a:rPr>
              <a:t>	In Deutschland wurden bisher </a:t>
            </a:r>
          </a:p>
          <a:p>
            <a:pPr algn="l">
              <a:spcAft>
                <a:spcPct val="40000"/>
              </a:spcAft>
              <a:buClr>
                <a:srgbClr val="CC0000"/>
              </a:buClr>
              <a:buFont typeface="Wingdings" charset="0"/>
              <a:buNone/>
            </a:pPr>
            <a:r>
              <a:rPr lang="de-DE" sz="1700" dirty="0">
                <a:solidFill>
                  <a:srgbClr val="333020"/>
                </a:solidFill>
              </a:rPr>
              <a:t>	- </a:t>
            </a:r>
            <a:r>
              <a:rPr lang="de-DE" sz="1700" dirty="0" smtClean="0">
                <a:solidFill>
                  <a:srgbClr val="333020"/>
                </a:solidFill>
              </a:rPr>
              <a:t>16 </a:t>
            </a:r>
            <a:r>
              <a:rPr lang="de-DE" sz="1700" dirty="0">
                <a:solidFill>
                  <a:srgbClr val="333020"/>
                </a:solidFill>
              </a:rPr>
              <a:t>Nationalparks, </a:t>
            </a:r>
          </a:p>
          <a:p>
            <a:pPr algn="l">
              <a:spcAft>
                <a:spcPct val="40000"/>
              </a:spcAft>
              <a:buClr>
                <a:srgbClr val="CC0000"/>
              </a:buClr>
              <a:buFont typeface="Wingdings" charset="0"/>
              <a:buNone/>
            </a:pPr>
            <a:r>
              <a:rPr lang="de-DE" sz="1700" dirty="0">
                <a:solidFill>
                  <a:srgbClr val="333020"/>
                </a:solidFill>
              </a:rPr>
              <a:t>	- </a:t>
            </a:r>
            <a:r>
              <a:rPr lang="de-DE" sz="1700" dirty="0" smtClean="0">
                <a:solidFill>
                  <a:srgbClr val="333020"/>
                </a:solidFill>
              </a:rPr>
              <a:t>17 </a:t>
            </a:r>
            <a:r>
              <a:rPr lang="de-DE" sz="1700" dirty="0">
                <a:solidFill>
                  <a:srgbClr val="333020"/>
                </a:solidFill>
              </a:rPr>
              <a:t>Biosphärenreservate und </a:t>
            </a:r>
          </a:p>
          <a:p>
            <a:pPr algn="l">
              <a:spcAft>
                <a:spcPct val="40000"/>
              </a:spcAft>
              <a:buClr>
                <a:srgbClr val="CC0000"/>
              </a:buClr>
              <a:buFont typeface="Wingdings" charset="0"/>
              <a:buNone/>
            </a:pPr>
            <a:r>
              <a:rPr lang="de-DE" sz="1700" dirty="0">
                <a:solidFill>
                  <a:srgbClr val="333020"/>
                </a:solidFill>
              </a:rPr>
              <a:t>	- </a:t>
            </a:r>
            <a:r>
              <a:rPr lang="de-DE" sz="1700" dirty="0" smtClean="0">
                <a:solidFill>
                  <a:srgbClr val="333020"/>
                </a:solidFill>
              </a:rPr>
              <a:t>103 </a:t>
            </a:r>
            <a:r>
              <a:rPr lang="de-DE" sz="1700" dirty="0">
                <a:solidFill>
                  <a:srgbClr val="333020"/>
                </a:solidFill>
              </a:rPr>
              <a:t>Naturparks ausgewiesen. </a:t>
            </a:r>
            <a:endParaRPr lang="ru-RU" sz="1700" dirty="0" smtClean="0">
              <a:solidFill>
                <a:srgbClr val="333020"/>
              </a:solidFill>
            </a:endParaRPr>
          </a:p>
          <a:p>
            <a:pPr algn="l">
              <a:spcAft>
                <a:spcPct val="40000"/>
              </a:spcAft>
              <a:buClr>
                <a:srgbClr val="CC0000"/>
              </a:buClr>
              <a:buFont typeface="Wingdings" charset="0"/>
              <a:buNone/>
            </a:pPr>
            <a:r>
              <a:rPr lang="ru-RU" sz="1700" b="1" dirty="0" smtClean="0">
                <a:solidFill>
                  <a:schemeClr val="accent3">
                    <a:lumMod val="25000"/>
                  </a:schemeClr>
                </a:solidFill>
              </a:rPr>
              <a:t>	Большие охраняемые территории = Национальные природные ландшафты, охватывают около 30% территории Германии:</a:t>
            </a:r>
          </a:p>
          <a:p>
            <a:pPr algn="l">
              <a:spcAft>
                <a:spcPct val="40000"/>
              </a:spcAft>
              <a:buClr>
                <a:srgbClr val="CC0000"/>
              </a:buClr>
              <a:buFont typeface="Wingdings" charset="0"/>
              <a:buNone/>
            </a:pPr>
            <a:r>
              <a:rPr lang="ru-RU" sz="1700" dirty="0">
                <a:solidFill>
                  <a:schemeClr val="accent3">
                    <a:lumMod val="25000"/>
                  </a:schemeClr>
                </a:solidFill>
              </a:rPr>
              <a:t>	</a:t>
            </a:r>
            <a:r>
              <a:rPr lang="ru-RU" sz="1700" dirty="0" smtClean="0">
                <a:solidFill>
                  <a:schemeClr val="accent3">
                    <a:lumMod val="25000"/>
                  </a:schemeClr>
                </a:solidFill>
              </a:rPr>
              <a:t>Сегодня в Германии существуют:</a:t>
            </a:r>
          </a:p>
          <a:p>
            <a:pPr lvl="1">
              <a:spcAft>
                <a:spcPct val="40000"/>
              </a:spcAft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ru-RU" sz="1700" dirty="0" smtClean="0">
                <a:solidFill>
                  <a:schemeClr val="accent3">
                    <a:lumMod val="25000"/>
                  </a:schemeClr>
                </a:solidFill>
              </a:rPr>
              <a:t>1</a:t>
            </a:r>
            <a:r>
              <a:rPr lang="de-DE" sz="1700" dirty="0">
                <a:solidFill>
                  <a:schemeClr val="accent3">
                    <a:lumMod val="25000"/>
                  </a:schemeClr>
                </a:solidFill>
              </a:rPr>
              <a:t>6</a:t>
            </a:r>
            <a:r>
              <a:rPr lang="ru-RU" sz="1700" dirty="0" smtClean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ru-RU" sz="1700" dirty="0">
                <a:solidFill>
                  <a:schemeClr val="accent3">
                    <a:lumMod val="25000"/>
                  </a:schemeClr>
                </a:solidFill>
              </a:rPr>
              <a:t>н</a:t>
            </a:r>
            <a:r>
              <a:rPr lang="ru-RU" sz="1700" dirty="0" smtClean="0">
                <a:solidFill>
                  <a:schemeClr val="accent3">
                    <a:lumMod val="25000"/>
                  </a:schemeClr>
                </a:solidFill>
              </a:rPr>
              <a:t>ациональных парков,</a:t>
            </a:r>
          </a:p>
          <a:p>
            <a:pPr lvl="1">
              <a:spcAft>
                <a:spcPct val="40000"/>
              </a:spcAft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ru-RU" sz="1700" dirty="0" smtClean="0">
                <a:solidFill>
                  <a:schemeClr val="accent3">
                    <a:lumMod val="25000"/>
                  </a:schemeClr>
                </a:solidFill>
              </a:rPr>
              <a:t>1</a:t>
            </a:r>
            <a:r>
              <a:rPr lang="de-DE" sz="1700" dirty="0" smtClean="0">
                <a:solidFill>
                  <a:schemeClr val="accent3">
                    <a:lumMod val="25000"/>
                  </a:schemeClr>
                </a:solidFill>
              </a:rPr>
              <a:t>7</a:t>
            </a:r>
            <a:r>
              <a:rPr lang="ru-RU" sz="1700" dirty="0" smtClean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ru-RU" sz="1700" dirty="0">
                <a:solidFill>
                  <a:schemeClr val="accent3">
                    <a:lumMod val="25000"/>
                  </a:schemeClr>
                </a:solidFill>
              </a:rPr>
              <a:t>б</a:t>
            </a:r>
            <a:r>
              <a:rPr lang="ru-RU" sz="1700" dirty="0" smtClean="0">
                <a:solidFill>
                  <a:schemeClr val="accent3">
                    <a:lumMod val="25000"/>
                  </a:schemeClr>
                </a:solidFill>
              </a:rPr>
              <a:t>иосферных заповедников</a:t>
            </a:r>
          </a:p>
          <a:p>
            <a:pPr lvl="1">
              <a:spcAft>
                <a:spcPct val="40000"/>
              </a:spcAft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ru-RU" sz="1700" dirty="0" smtClean="0">
                <a:solidFill>
                  <a:schemeClr val="accent3">
                    <a:lumMod val="25000"/>
                  </a:schemeClr>
                </a:solidFill>
              </a:rPr>
              <a:t>10</a:t>
            </a:r>
            <a:r>
              <a:rPr lang="de-DE" sz="1700" dirty="0" smtClean="0">
                <a:solidFill>
                  <a:schemeClr val="accent3">
                    <a:lumMod val="25000"/>
                  </a:schemeClr>
                </a:solidFill>
              </a:rPr>
              <a:t>3</a:t>
            </a:r>
            <a:r>
              <a:rPr lang="ru-RU" sz="1700" dirty="0" smtClean="0">
                <a:solidFill>
                  <a:schemeClr val="accent3">
                    <a:lumMod val="25000"/>
                  </a:schemeClr>
                </a:solidFill>
              </a:rPr>
              <a:t> природных парка.</a:t>
            </a:r>
            <a:endParaRPr lang="de-DE" sz="1700" dirty="0">
              <a:solidFill>
                <a:schemeClr val="accent3">
                  <a:lumMod val="25000"/>
                </a:schemeClr>
              </a:solidFill>
            </a:endParaRPr>
          </a:p>
          <a:p>
            <a:pPr algn="l">
              <a:spcAft>
                <a:spcPct val="40000"/>
              </a:spcAft>
              <a:buClr>
                <a:srgbClr val="CC0000"/>
              </a:buClr>
              <a:buFont typeface="Wingdings" charset="0"/>
              <a:buNone/>
            </a:pPr>
            <a:endParaRPr lang="pl-PL" sz="1700" dirty="0">
              <a:solidFill>
                <a:srgbClr val="333020"/>
              </a:solidFill>
            </a:endParaRPr>
          </a:p>
        </p:txBody>
      </p:sp>
      <p:pic>
        <p:nvPicPr>
          <p:cNvPr id="3" name="Inhaltsplatzhalter 2" descr="Deutschlandkarte-klein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13" r="-7713"/>
          <a:stretch>
            <a:fillRect/>
          </a:stretch>
        </p:blipFill>
        <p:spPr>
          <a:xfrm>
            <a:off x="336095" y="1455988"/>
            <a:ext cx="3967415" cy="4810140"/>
          </a:xfrm>
        </p:spPr>
      </p:pic>
    </p:spTree>
    <p:extLst>
      <p:ext uri="{BB962C8B-B14F-4D97-AF65-F5344CB8AC3E}">
        <p14:creationId xmlns:p14="http://schemas.microsoft.com/office/powerpoint/2010/main" val="20172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nhaltsplatzhalt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31888"/>
            <a:ext cx="9144000" cy="542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628650" y="-884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 smtClean="0">
                <a:latin typeface="+mn-lt"/>
              </a:rPr>
              <a:t>Wirtschaftliche Effekte Biosphärenreservate in Deutschland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de-DE" sz="2400" b="1" dirty="0" smtClean="0">
                <a:latin typeface="+mn-lt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Экономический эффект от биосферных заповедников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Германии</a:t>
            </a:r>
            <a:endParaRPr lang="de-DE" sz="24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0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-108520" y="6573281"/>
            <a:ext cx="792088" cy="306561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0E75FD-9FA5-4E02-BBCF-E0ADC3337717}" type="slidenum">
              <a:rPr lang="de-DE" smtClean="0">
                <a:solidFill>
                  <a:schemeClr val="bg1"/>
                </a:solidFill>
                <a:latin typeface="+mn-lt"/>
              </a:rPr>
              <a:pPr/>
              <a:t>30</a:t>
            </a:fld>
            <a:endParaRPr lang="de-DE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1588" y="1134171"/>
            <a:ext cx="9144000" cy="5431457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02159" y="1124743"/>
            <a:ext cx="8651342" cy="562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75000"/>
              <a:buFont typeface="Wingdings" pitchFamily="2" charset="2"/>
              <a:defRPr sz="16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  <a:buFont typeface="Wingdings 2" pitchFamily="18" charset="2"/>
              <a:buChar char="¡"/>
              <a:defRPr sz="1600" b="1">
                <a:solidFill>
                  <a:srgbClr val="000000"/>
                </a:solidFill>
                <a:latin typeface="+mn-lt"/>
              </a:defRPr>
            </a:lvl2pPr>
            <a:lvl3pPr marL="533400" indent="-266700" algn="l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3pPr>
            <a:lvl4pPr marL="808038" indent="-274638" algn="l" defTabSz="8128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rgbClr val="96969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4pPr>
            <a:lvl5pPr marL="0" indent="0" algn="l" rtl="0" eaLnBrk="1" fontAlgn="base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rgbClr val="CC0000"/>
              </a:buClr>
              <a:defRPr sz="140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CC0000"/>
              </a:buClr>
              <a:buFontTx/>
              <a:buNone/>
              <a:tabLst>
                <a:tab pos="0" algn="l"/>
              </a:tabLst>
              <a:defRPr sz="1200">
                <a:solidFill>
                  <a:schemeClr val="bg1">
                    <a:lumMod val="65000"/>
                  </a:schemeClr>
                </a:solidFill>
                <a:latin typeface="+mn-lt"/>
              </a:defRPr>
            </a:lvl6pPr>
            <a:lvl7pPr marL="2971566" indent="-22858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rgbClr val="000000"/>
                </a:solidFill>
                <a:latin typeface="+mn-lt"/>
              </a:defRPr>
            </a:lvl7pPr>
            <a:lvl8pPr marL="3428730" indent="-22858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rgbClr val="000000"/>
                </a:solidFill>
                <a:latin typeface="+mn-lt"/>
              </a:defRPr>
            </a:lvl8pPr>
            <a:lvl9pPr marL="3885894" indent="-22858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lvl="1"/>
            <a:r>
              <a:rPr lang="de-DE" sz="1800" b="0" kern="0" dirty="0" smtClean="0"/>
              <a:t>Geschätzte </a:t>
            </a:r>
            <a:r>
              <a:rPr lang="de-DE" sz="1800" kern="0" dirty="0" smtClean="0"/>
              <a:t>65,3 Mio. Touristen </a:t>
            </a:r>
            <a:r>
              <a:rPr lang="de-DE" sz="1800" b="0" kern="0" dirty="0" smtClean="0"/>
              <a:t>in deutschen </a:t>
            </a:r>
            <a:r>
              <a:rPr lang="de-DE" sz="1800" b="0" kern="0" dirty="0" err="1" smtClean="0"/>
              <a:t>Biosphärenreservatsregionen</a:t>
            </a:r>
            <a:r>
              <a:rPr lang="de-DE" sz="1800" b="0" kern="0" dirty="0" smtClean="0"/>
              <a:t>.</a:t>
            </a:r>
            <a:endParaRPr lang="ru-RU" sz="1800" b="0" kern="0" dirty="0" smtClean="0"/>
          </a:p>
          <a:p>
            <a:pPr lvl="1"/>
            <a:r>
              <a:rPr lang="ru-RU" sz="1800" b="0" kern="0" dirty="0" smtClean="0">
                <a:solidFill>
                  <a:schemeClr val="accent2">
                    <a:lumMod val="50000"/>
                  </a:schemeClr>
                </a:solidFill>
              </a:rPr>
              <a:t>Около </a:t>
            </a:r>
            <a:r>
              <a:rPr lang="de-DE" sz="1800" kern="0" dirty="0" smtClean="0">
                <a:solidFill>
                  <a:schemeClr val="accent2">
                    <a:lumMod val="50000"/>
                  </a:schemeClr>
                </a:solidFill>
              </a:rPr>
              <a:t>65,3 </a:t>
            </a:r>
            <a:r>
              <a:rPr lang="ru-RU" sz="1800" kern="0" dirty="0" smtClean="0">
                <a:solidFill>
                  <a:schemeClr val="accent2">
                    <a:lumMod val="50000"/>
                  </a:schemeClr>
                </a:solidFill>
              </a:rPr>
              <a:t>млн</a:t>
            </a:r>
            <a:r>
              <a:rPr lang="de-DE" sz="1800" kern="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800" kern="0" dirty="0" smtClean="0">
                <a:solidFill>
                  <a:schemeClr val="accent2">
                    <a:lumMod val="50000"/>
                  </a:schemeClr>
                </a:solidFill>
              </a:rPr>
              <a:t>туристов </a:t>
            </a:r>
            <a:r>
              <a:rPr lang="ru-RU" sz="1800" b="0" kern="0" dirty="0" smtClean="0">
                <a:solidFill>
                  <a:schemeClr val="accent2">
                    <a:lumMod val="50000"/>
                  </a:schemeClr>
                </a:solidFill>
              </a:rPr>
              <a:t>в немецких регионах с биосферными заповедниками</a:t>
            </a:r>
            <a:r>
              <a:rPr lang="de-DE" sz="1800" b="0" kern="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de-DE" sz="1800" b="0" kern="0" dirty="0" smtClean="0"/>
              <a:t>Diese generieren einen </a:t>
            </a:r>
            <a:r>
              <a:rPr lang="de-DE" sz="1800" kern="0" dirty="0" smtClean="0"/>
              <a:t>Bruttoumsatz von 2,94 Mrd. EUR.</a:t>
            </a:r>
            <a:endParaRPr lang="ru-RU" sz="1800" kern="0" dirty="0" smtClean="0"/>
          </a:p>
          <a:p>
            <a:pPr lvl="1"/>
            <a:r>
              <a:rPr lang="ru-RU" sz="1800" b="0" kern="0" dirty="0" smtClean="0">
                <a:solidFill>
                  <a:schemeClr val="accent2">
                    <a:lumMod val="50000"/>
                  </a:schemeClr>
                </a:solidFill>
              </a:rPr>
              <a:t>Туристы генерируют</a:t>
            </a:r>
            <a:r>
              <a:rPr lang="de-DE" sz="1800" b="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kern="0" dirty="0" smtClean="0">
                <a:solidFill>
                  <a:schemeClr val="accent2">
                    <a:lumMod val="50000"/>
                  </a:schemeClr>
                </a:solidFill>
              </a:rPr>
              <a:t>оборот брутто в объёме</a:t>
            </a:r>
            <a:r>
              <a:rPr lang="de-DE" sz="1800" kern="0" dirty="0" smtClean="0">
                <a:solidFill>
                  <a:schemeClr val="accent2">
                    <a:lumMod val="50000"/>
                  </a:schemeClr>
                </a:solidFill>
              </a:rPr>
              <a:t> 2,94 </a:t>
            </a:r>
            <a:r>
              <a:rPr lang="ru-RU" sz="1800" kern="0" dirty="0" smtClean="0">
                <a:solidFill>
                  <a:schemeClr val="accent2">
                    <a:lumMod val="50000"/>
                  </a:schemeClr>
                </a:solidFill>
              </a:rPr>
              <a:t>млрд</a:t>
            </a:r>
            <a:r>
              <a:rPr lang="de-DE" sz="1800" kern="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800" kern="0" dirty="0" smtClean="0">
                <a:solidFill>
                  <a:schemeClr val="accent2">
                    <a:lumMod val="50000"/>
                  </a:schemeClr>
                </a:solidFill>
              </a:rPr>
              <a:t>евро</a:t>
            </a:r>
            <a:endParaRPr lang="de-DE" sz="1800" kern="0" dirty="0" smtClean="0"/>
          </a:p>
          <a:p>
            <a:pPr lvl="1"/>
            <a:r>
              <a:rPr lang="de-DE" b="0" kern="0" dirty="0" smtClean="0"/>
              <a:t>Die durchschnittlichen Tagesausgaben liegen bei 17,- EUR bei Tagesgästen und rund 60,- EUR bei Übernachtungsgästen (zum Vergleich bei Nationalparken in Deutschland bei ca. 10,- EUR bei Tagesgästen und 50,- EUR bei Übernachtungsgästen).</a:t>
            </a:r>
            <a:endParaRPr lang="ru-RU" b="0" kern="0" dirty="0" smtClean="0"/>
          </a:p>
          <a:p>
            <a:pPr lvl="1"/>
            <a:r>
              <a:rPr lang="ru-RU" b="0" kern="0" dirty="0" smtClean="0">
                <a:solidFill>
                  <a:schemeClr val="accent2">
                    <a:lumMod val="50000"/>
                  </a:schemeClr>
                </a:solidFill>
              </a:rPr>
              <a:t>Средние ежедневные затраты составляют</a:t>
            </a:r>
            <a:r>
              <a:rPr lang="de-DE" b="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0" kern="0" dirty="0" smtClean="0">
                <a:solidFill>
                  <a:schemeClr val="accent2">
                    <a:lumMod val="50000"/>
                  </a:schemeClr>
                </a:solidFill>
              </a:rPr>
              <a:t>около </a:t>
            </a:r>
            <a:r>
              <a:rPr lang="de-DE" b="0" kern="0" dirty="0" smtClean="0">
                <a:solidFill>
                  <a:schemeClr val="accent2">
                    <a:lumMod val="50000"/>
                  </a:schemeClr>
                </a:solidFill>
              </a:rPr>
              <a:t>17</a:t>
            </a:r>
            <a:r>
              <a:rPr lang="ru-RU" b="0" kern="0" dirty="0" smtClean="0">
                <a:solidFill>
                  <a:schemeClr val="accent2">
                    <a:lumMod val="50000"/>
                  </a:schemeClr>
                </a:solidFill>
              </a:rPr>
              <a:t> евро/чел у туристов без ночёвки и около 60 евро/чел у туристов с проживанием</a:t>
            </a:r>
            <a:r>
              <a:rPr lang="de-DE" b="0" kern="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b="0" kern="0" dirty="0" smtClean="0">
                <a:solidFill>
                  <a:schemeClr val="accent2">
                    <a:lumMod val="50000"/>
                  </a:schemeClr>
                </a:solidFill>
              </a:rPr>
              <a:t>для сравнения: в национальных парках Германии около 10 евро/чел у туристов без ночёвки и около 50 евро/день у туристов с проживанием</a:t>
            </a:r>
            <a:r>
              <a:rPr lang="de-DE" b="0" kern="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de-DE" b="0" kern="0" dirty="0" smtClean="0"/>
          </a:p>
          <a:p>
            <a:pPr lvl="1"/>
            <a:r>
              <a:rPr lang="de-DE" sz="1800" b="0" kern="0" dirty="0" smtClean="0"/>
              <a:t>Daraus lassen sich rechnerisch 86.200 Einkommensäquivalente ableiten = theoretische Arbeitsplätze</a:t>
            </a:r>
            <a:endParaRPr lang="ru-RU" sz="1800" b="0" kern="0" dirty="0" smtClean="0"/>
          </a:p>
          <a:p>
            <a:pPr lvl="1"/>
            <a:r>
              <a:rPr lang="ru-RU" sz="1800" b="0" kern="0" dirty="0">
                <a:solidFill>
                  <a:schemeClr val="accent2">
                    <a:lumMod val="50000"/>
                  </a:schemeClr>
                </a:solidFill>
              </a:rPr>
              <a:t>Из этих данных расчётным путём выводится эквивалент дохода 86.200  = теоретические рабочие места</a:t>
            </a:r>
          </a:p>
          <a:p>
            <a:pPr lvl="1"/>
            <a:endParaRPr lang="ru-RU" sz="1800" b="0" kern="0" dirty="0" smtClean="0"/>
          </a:p>
          <a:p>
            <a:pPr lvl="1"/>
            <a:endParaRPr lang="de-DE" sz="1800" b="0" kern="0" dirty="0" smtClean="0"/>
          </a:p>
          <a:p>
            <a:endParaRPr lang="de-DE" b="0" kern="0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302158" y="6348625"/>
            <a:ext cx="8454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Quelle: Job, H.; Kraus, F.; Merlin, C.;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Woltering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2013, Wirtschaftliche Effekte des 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ourismus in Biosphärenreservaten Deutschlands In: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BfN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, Naturschutz und Biologische Vielfalt 134, © 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Foto: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fotofrank 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–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fotolia.com</a:t>
            </a:r>
            <a:endParaRPr lang="de-DE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nhaltsplatzhalt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31888"/>
            <a:ext cx="9144000" cy="542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477450" y="-1186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 smtClean="0">
                <a:latin typeface="+mn-lt"/>
              </a:rPr>
              <a:t>Bedeutung Schutzgebiete für Tourismus 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Значение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охранных территорий для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туризма</a:t>
            </a:r>
            <a:endParaRPr lang="de-DE" sz="24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0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-108520" y="6573281"/>
            <a:ext cx="792088" cy="306561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0E75FD-9FA5-4E02-BBCF-E0ADC3337717}" type="slidenum">
              <a:rPr lang="de-DE" smtClean="0">
                <a:solidFill>
                  <a:schemeClr val="bg1"/>
                </a:solidFill>
                <a:latin typeface="+mn-lt"/>
              </a:rPr>
              <a:pPr/>
              <a:t>31</a:t>
            </a:fld>
            <a:endParaRPr lang="de-DE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1588" y="1134171"/>
            <a:ext cx="9144000" cy="5431457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4025" y="1124744"/>
            <a:ext cx="815022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75000"/>
              <a:buFont typeface="Wingdings" pitchFamily="2" charset="2"/>
              <a:defRPr sz="16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  <a:buFont typeface="Wingdings 2" pitchFamily="18" charset="2"/>
              <a:buChar char="¡"/>
              <a:defRPr sz="1600" b="1">
                <a:solidFill>
                  <a:srgbClr val="000000"/>
                </a:solidFill>
                <a:latin typeface="+mn-lt"/>
              </a:defRPr>
            </a:lvl2pPr>
            <a:lvl3pPr marL="533400" indent="-266700" algn="l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3pPr>
            <a:lvl4pPr marL="808038" indent="-274638" algn="l" defTabSz="8128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rgbClr val="969696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4pPr>
            <a:lvl5pPr marL="0" indent="0" algn="l" rtl="0" eaLnBrk="1" fontAlgn="base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rgbClr val="CC0000"/>
              </a:buClr>
              <a:defRPr sz="1400">
                <a:solidFill>
                  <a:schemeClr val="tx1"/>
                </a:solidFill>
                <a:latin typeface="+mn-lt"/>
              </a:defRPr>
            </a:lvl5pPr>
            <a:lvl6pPr marL="0" indent="0" algn="l" rtl="0" eaLnBrk="1" fontAlgn="base" hangingPunct="1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Clr>
                <a:srgbClr val="CC0000"/>
              </a:buClr>
              <a:buFontTx/>
              <a:buNone/>
              <a:tabLst>
                <a:tab pos="0" algn="l"/>
              </a:tabLst>
              <a:defRPr sz="1200">
                <a:solidFill>
                  <a:schemeClr val="bg1">
                    <a:lumMod val="65000"/>
                  </a:schemeClr>
                </a:solidFill>
                <a:latin typeface="+mn-lt"/>
              </a:defRPr>
            </a:lvl6pPr>
            <a:lvl7pPr marL="2971566" indent="-22858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rgbClr val="000000"/>
                </a:solidFill>
                <a:latin typeface="+mn-lt"/>
              </a:defRPr>
            </a:lvl7pPr>
            <a:lvl8pPr marL="3428730" indent="-22858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rgbClr val="000000"/>
                </a:solidFill>
                <a:latin typeface="+mn-lt"/>
              </a:defRPr>
            </a:lvl8pPr>
            <a:lvl9pPr marL="3885894" indent="-228582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lvl="1"/>
            <a:r>
              <a:rPr lang="de-DE" b="0" kern="0" dirty="0" smtClean="0"/>
              <a:t>In Deutschland stellen die Schutzgebiete/</a:t>
            </a:r>
            <a:r>
              <a:rPr lang="de-DE" kern="0" dirty="0" smtClean="0"/>
              <a:t>Nationalen Naturlandschaften </a:t>
            </a:r>
            <a:r>
              <a:rPr lang="de-DE" b="0" kern="0" dirty="0" smtClean="0"/>
              <a:t>eine </a:t>
            </a:r>
            <a:r>
              <a:rPr lang="de-DE" kern="0" dirty="0" smtClean="0"/>
              <a:t>wesentliche Grundlage des touristischen Angebotes </a:t>
            </a:r>
            <a:r>
              <a:rPr lang="de-DE" b="0" kern="0" dirty="0" smtClean="0"/>
              <a:t>in den Tourismusregionen dar. </a:t>
            </a:r>
            <a:endParaRPr lang="ru-RU" b="0" kern="0" dirty="0" smtClean="0"/>
          </a:p>
          <a:p>
            <a:pPr lvl="1"/>
            <a:r>
              <a:rPr lang="ru-RU" b="0" kern="0" dirty="0">
                <a:solidFill>
                  <a:schemeClr val="accent2">
                    <a:lumMod val="50000"/>
                  </a:schemeClr>
                </a:solidFill>
              </a:rPr>
              <a:t>В Германии ООПТ</a:t>
            </a:r>
            <a:r>
              <a:rPr lang="de-DE" b="0" kern="0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</a:rPr>
              <a:t>национальные природные ландшафты</a:t>
            </a:r>
            <a:r>
              <a:rPr lang="de-DE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0" kern="0" dirty="0">
                <a:solidFill>
                  <a:schemeClr val="accent2">
                    <a:lumMod val="50000"/>
                  </a:schemeClr>
                </a:solidFill>
              </a:rPr>
              <a:t>являются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</a:rPr>
              <a:t>существенной основой для туристического предложения</a:t>
            </a:r>
            <a:r>
              <a:rPr lang="de-DE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0" kern="0" dirty="0">
                <a:solidFill>
                  <a:schemeClr val="accent2">
                    <a:lumMod val="50000"/>
                  </a:schemeClr>
                </a:solidFill>
              </a:rPr>
              <a:t>в туристических регионах</a:t>
            </a:r>
            <a:r>
              <a:rPr lang="de-DE" b="0" kern="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lvl="1"/>
            <a:r>
              <a:rPr lang="de-DE" b="0" kern="0" dirty="0" smtClean="0"/>
              <a:t>Gleichzeitig sind die </a:t>
            </a:r>
            <a:r>
              <a:rPr lang="de-DE" kern="0" dirty="0" smtClean="0"/>
              <a:t>Qualität von Natur und Landschaft ein zentrales Entscheidungs-kriterium bei der Wahl des Urlaubs- oder Ausflugsziels </a:t>
            </a:r>
            <a:r>
              <a:rPr lang="de-DE" b="0" kern="0" dirty="0" smtClean="0"/>
              <a:t>und Grundlage für die meisten Naturerlebnis- und Natursportangebote.  </a:t>
            </a:r>
            <a:endParaRPr lang="ru-RU" b="0" kern="0" dirty="0" smtClean="0"/>
          </a:p>
          <a:p>
            <a:pPr lvl="1"/>
            <a:r>
              <a:rPr lang="ru-RU" b="0" kern="0" dirty="0">
                <a:solidFill>
                  <a:schemeClr val="accent2">
                    <a:lumMod val="50000"/>
                  </a:schemeClr>
                </a:solidFill>
              </a:rPr>
              <a:t>В то же время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</a:rPr>
              <a:t>качество природы и ландшафта является центральным критерием для принятия решения при выборе цели отпуска или краткосрочной поездки / экскурсии </a:t>
            </a:r>
            <a:r>
              <a:rPr lang="ru-RU" b="0" kern="0" dirty="0">
                <a:solidFill>
                  <a:schemeClr val="accent2">
                    <a:lumMod val="50000"/>
                  </a:schemeClr>
                </a:solidFill>
              </a:rPr>
              <a:t>и основой большинства предложений по природным и спортивным маршрутам</a:t>
            </a:r>
            <a:r>
              <a:rPr lang="de-DE" b="0" kern="0" dirty="0">
                <a:solidFill>
                  <a:schemeClr val="accent2">
                    <a:lumMod val="50000"/>
                  </a:schemeClr>
                </a:solidFill>
              </a:rPr>
              <a:t>.  </a:t>
            </a:r>
          </a:p>
          <a:p>
            <a:pPr lvl="1"/>
            <a:r>
              <a:rPr lang="de-DE" b="0" kern="0" dirty="0" smtClean="0"/>
              <a:t>Die Naturparke, Nationalparke und Biosphärenreservate sichern diese Qualität und </a:t>
            </a:r>
            <a:r>
              <a:rPr lang="de-DE" kern="0" dirty="0" smtClean="0"/>
              <a:t>stellen ein Qualitätssiegel und -versprechen für Gäste </a:t>
            </a:r>
            <a:r>
              <a:rPr lang="de-DE" b="0" kern="0" dirty="0" smtClean="0"/>
              <a:t>dar.</a:t>
            </a:r>
            <a:endParaRPr lang="ru-RU" b="0" kern="0" dirty="0" smtClean="0"/>
          </a:p>
          <a:p>
            <a:pPr lvl="1"/>
            <a:r>
              <a:rPr lang="ru-RU" b="0" kern="0" dirty="0">
                <a:solidFill>
                  <a:schemeClr val="accent2">
                    <a:lumMod val="50000"/>
                  </a:schemeClr>
                </a:solidFill>
              </a:rPr>
              <a:t>Природные парки, национальные парки и биосферные заповедники обеспечивают это качество и </a:t>
            </a:r>
            <a:r>
              <a:rPr lang="ru-RU" kern="0" dirty="0">
                <a:solidFill>
                  <a:schemeClr val="accent2">
                    <a:lumMod val="50000"/>
                  </a:schemeClr>
                </a:solidFill>
              </a:rPr>
              <a:t>являются «знаком качества» и гарантией качества для посетителей / гостей</a:t>
            </a:r>
            <a:r>
              <a:rPr lang="de-DE" b="0" kern="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de-DE" b="0" kern="0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438133" y="6309320"/>
            <a:ext cx="8454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© BTE/VDN/ED 2016; © Foto: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fotofrank 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–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fotolia.com</a:t>
            </a:r>
            <a:endParaRPr lang="de-DE" sz="1000" dirty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362200" y="304800"/>
            <a:ext cx="1752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6604" y="989055"/>
            <a:ext cx="4107976" cy="2286407"/>
          </a:xfrm>
          <a:solidFill>
            <a:srgbClr val="FFFFFF"/>
          </a:solidFill>
          <a:ln/>
        </p:spPr>
        <p:txBody>
          <a:bodyPr lIns="18000" rIns="0">
            <a:normAutofit/>
          </a:bodyPr>
          <a:lstStyle/>
          <a:p>
            <a:pPr marL="92075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endParaRPr lang="de-DE" sz="1200" dirty="0">
              <a:latin typeface="Arial" charset="0"/>
            </a:endParaRPr>
          </a:p>
          <a:p>
            <a:pPr marL="92075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de-DE" sz="1600" dirty="0" smtClean="0"/>
              <a:t>Großschutzgebiete bieten viele </a:t>
            </a:r>
            <a:r>
              <a:rPr lang="de-DE" sz="1600" dirty="0" err="1" smtClean="0"/>
              <a:t>Anknüpfungs</a:t>
            </a:r>
            <a:r>
              <a:rPr lang="ru-RU" sz="1600" dirty="0" smtClean="0"/>
              <a:t>-</a:t>
            </a:r>
            <a:r>
              <a:rPr lang="de-DE" sz="1600" dirty="0" smtClean="0"/>
              <a:t>punkte, um </a:t>
            </a:r>
            <a:r>
              <a:rPr lang="de-DE" sz="1600" dirty="0"/>
              <a:t>einen Beitrag </a:t>
            </a:r>
            <a:r>
              <a:rPr lang="de-DE" sz="1600" dirty="0" smtClean="0"/>
              <a:t>zur nachhaltigen Entwicklung der </a:t>
            </a:r>
            <a:r>
              <a:rPr lang="de-DE" sz="1600" dirty="0"/>
              <a:t>Regionen zu leisten.</a:t>
            </a:r>
          </a:p>
          <a:p>
            <a:pPr marL="92075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de-DE" sz="1600" dirty="0" smtClean="0"/>
              <a:t>Jede Schutzgebietskategorie und -region </a:t>
            </a:r>
            <a:r>
              <a:rPr lang="de-DE" sz="1600" dirty="0"/>
              <a:t>weist </a:t>
            </a:r>
            <a:r>
              <a:rPr lang="de-DE" sz="1600" dirty="0" smtClean="0"/>
              <a:t>allerdings spezifische Möglichkeiten auf</a:t>
            </a:r>
            <a:r>
              <a:rPr lang="de-DE" sz="1600" dirty="0"/>
              <a:t>, die identifiziert und </a:t>
            </a:r>
            <a:r>
              <a:rPr lang="de-DE" sz="1600" dirty="0" smtClean="0"/>
              <a:t>mit </a:t>
            </a:r>
            <a:r>
              <a:rPr lang="de-DE" sz="1600" dirty="0"/>
              <a:t>kooperativen </a:t>
            </a:r>
            <a:r>
              <a:rPr lang="de-DE" sz="1600" dirty="0" smtClean="0"/>
              <a:t>Projekten entwickelt </a:t>
            </a:r>
            <a:r>
              <a:rPr lang="de-DE" sz="1600" dirty="0"/>
              <a:t>werden </a:t>
            </a:r>
            <a:r>
              <a:rPr lang="de-DE" sz="1600" dirty="0" smtClean="0"/>
              <a:t>müssen. </a:t>
            </a:r>
            <a:endParaRPr lang="de-DE" sz="1600" dirty="0"/>
          </a:p>
        </p:txBody>
      </p:sp>
      <p:pic>
        <p:nvPicPr>
          <p:cNvPr id="22540" name="Picture 12" descr="NatSchRegionalen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4" y="3142908"/>
            <a:ext cx="3566311" cy="35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05713" y="167958"/>
            <a:ext cx="8546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Großschutzgebiete als Instrumente der Regionalentwicklung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Национальные природные ландшафты</a:t>
            </a:r>
            <a:br>
              <a:rPr lang="ru-RU" sz="2000" b="1" dirty="0" smtClean="0"/>
            </a:br>
            <a:r>
              <a:rPr lang="ru-RU" sz="2000" b="1" dirty="0" smtClean="0"/>
              <a:t>как инструменты регионального развития</a:t>
            </a:r>
            <a:endParaRPr lang="de-DE" sz="2000" b="1" dirty="0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531058" y="1182042"/>
            <a:ext cx="4421556" cy="1960866"/>
          </a:xfrm>
          <a:prstGeom prst="rect">
            <a:avLst/>
          </a:prstGeom>
          <a:solidFill>
            <a:srgbClr val="FFFFFF"/>
          </a:solidFill>
          <a:ln/>
        </p:spPr>
        <p:txBody>
          <a:bodyPr vert="horz" lIns="1800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ru-RU" sz="1600" dirty="0" smtClean="0"/>
              <a:t>Национальные природные ландшафты дают множество точек приложения сил, чтобы внести свой вклад в устойчивое развитие региона</a:t>
            </a:r>
            <a:r>
              <a:rPr lang="de-DE" sz="1600" dirty="0" smtClean="0"/>
              <a:t>.</a:t>
            </a:r>
          </a:p>
          <a:p>
            <a:pPr marL="92075" indent="0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ru-RU" sz="1600" dirty="0" smtClean="0"/>
              <a:t>Однако в каждой категории ООПТ и в каждом регионе есть свои специфические возможности, которые необходимо идентифицировать и развивать посредством проектов кооперации</a:t>
            </a:r>
            <a:r>
              <a:rPr lang="de-DE" sz="1600" dirty="0" smtClean="0"/>
              <a:t>. </a:t>
            </a:r>
            <a:endParaRPr lang="de-DE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43" y="3145060"/>
            <a:ext cx="3715322" cy="35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Oval 1026"/>
          <p:cNvSpPr>
            <a:spLocks noChangeArrowheads="1"/>
          </p:cNvSpPr>
          <p:nvPr/>
        </p:nvSpPr>
        <p:spPr bwMode="auto">
          <a:xfrm>
            <a:off x="2413000" y="1447800"/>
            <a:ext cx="1930400" cy="10668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de-DE" sz="2200" dirty="0" smtClean="0"/>
              <a:t>Naturschutz </a:t>
            </a:r>
            <a:endParaRPr lang="de-DE" sz="2200" dirty="0"/>
          </a:p>
        </p:txBody>
      </p:sp>
      <p:sp>
        <p:nvSpPr>
          <p:cNvPr id="265219" name="Oval 1027"/>
          <p:cNvSpPr>
            <a:spLocks noChangeArrowheads="1"/>
          </p:cNvSpPr>
          <p:nvPr/>
        </p:nvSpPr>
        <p:spPr bwMode="auto">
          <a:xfrm>
            <a:off x="4800600" y="1447800"/>
            <a:ext cx="1854200" cy="10668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de-DE" sz="2200" dirty="0"/>
              <a:t>Marketing +</a:t>
            </a:r>
            <a:br>
              <a:rPr lang="de-DE" sz="2200" dirty="0"/>
            </a:br>
            <a:r>
              <a:rPr lang="de-DE" sz="2200" dirty="0"/>
              <a:t>Organisation</a:t>
            </a:r>
          </a:p>
        </p:txBody>
      </p:sp>
      <p:sp>
        <p:nvSpPr>
          <p:cNvPr id="265220" name="Oval 1028"/>
          <p:cNvSpPr>
            <a:spLocks noChangeArrowheads="1"/>
          </p:cNvSpPr>
          <p:nvPr/>
        </p:nvSpPr>
        <p:spPr bwMode="auto">
          <a:xfrm>
            <a:off x="6400800" y="2590800"/>
            <a:ext cx="1905000" cy="10668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de-DE" sz="2200" dirty="0"/>
              <a:t>Unterkunft +</a:t>
            </a:r>
            <a:br>
              <a:rPr lang="de-DE" sz="2200" dirty="0"/>
            </a:br>
            <a:r>
              <a:rPr lang="de-DE" sz="2200" dirty="0"/>
              <a:t>Verpflegung</a:t>
            </a:r>
          </a:p>
        </p:txBody>
      </p:sp>
      <p:sp>
        <p:nvSpPr>
          <p:cNvPr id="265221" name="Oval 1029"/>
          <p:cNvSpPr>
            <a:spLocks noChangeArrowheads="1"/>
          </p:cNvSpPr>
          <p:nvPr/>
        </p:nvSpPr>
        <p:spPr bwMode="auto">
          <a:xfrm>
            <a:off x="6324600" y="3962400"/>
            <a:ext cx="1981200" cy="10668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de-DE" sz="2200" dirty="0"/>
              <a:t>Sport +</a:t>
            </a:r>
            <a:br>
              <a:rPr lang="de-DE" sz="2200" dirty="0"/>
            </a:br>
            <a:r>
              <a:rPr lang="de-DE" sz="2200" dirty="0"/>
              <a:t> Freizeit</a:t>
            </a:r>
          </a:p>
        </p:txBody>
      </p:sp>
      <p:sp>
        <p:nvSpPr>
          <p:cNvPr id="265222" name="Oval 1030"/>
          <p:cNvSpPr>
            <a:spLocks noChangeArrowheads="1"/>
          </p:cNvSpPr>
          <p:nvPr/>
        </p:nvSpPr>
        <p:spPr bwMode="auto">
          <a:xfrm>
            <a:off x="4800600" y="5105400"/>
            <a:ext cx="1981200" cy="10668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de-DE" sz="2200" dirty="0"/>
              <a:t>Mobilität / </a:t>
            </a:r>
            <a:br>
              <a:rPr lang="de-DE" sz="2200" dirty="0"/>
            </a:br>
            <a:r>
              <a:rPr lang="de-DE" sz="2200" dirty="0"/>
              <a:t>Verkehr</a:t>
            </a:r>
          </a:p>
        </p:txBody>
      </p:sp>
      <p:sp>
        <p:nvSpPr>
          <p:cNvPr id="265223" name="Oval 1031"/>
          <p:cNvSpPr>
            <a:spLocks noChangeArrowheads="1"/>
          </p:cNvSpPr>
          <p:nvPr/>
        </p:nvSpPr>
        <p:spPr bwMode="auto">
          <a:xfrm>
            <a:off x="2336800" y="5105400"/>
            <a:ext cx="2006600" cy="10668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de-DE" sz="2200"/>
              <a:t>Handel +</a:t>
            </a:r>
            <a:br>
              <a:rPr lang="de-DE" sz="2200"/>
            </a:br>
            <a:r>
              <a:rPr lang="de-DE" sz="2200"/>
              <a:t>Gewerbe</a:t>
            </a:r>
          </a:p>
        </p:txBody>
      </p:sp>
      <p:sp>
        <p:nvSpPr>
          <p:cNvPr id="265224" name="Oval 1032"/>
          <p:cNvSpPr>
            <a:spLocks noChangeArrowheads="1"/>
          </p:cNvSpPr>
          <p:nvPr/>
        </p:nvSpPr>
        <p:spPr bwMode="auto">
          <a:xfrm>
            <a:off x="838200" y="3962400"/>
            <a:ext cx="1981200" cy="10668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de-DE" sz="2200" dirty="0"/>
              <a:t>Information+</a:t>
            </a:r>
            <a:br>
              <a:rPr lang="de-DE" sz="2200" dirty="0"/>
            </a:br>
            <a:r>
              <a:rPr lang="de-DE" sz="2200" dirty="0"/>
              <a:t>Bildung</a:t>
            </a:r>
          </a:p>
        </p:txBody>
      </p:sp>
      <p:sp>
        <p:nvSpPr>
          <p:cNvPr id="265225" name="Oval 1033"/>
          <p:cNvSpPr>
            <a:spLocks noChangeArrowheads="1"/>
          </p:cNvSpPr>
          <p:nvPr/>
        </p:nvSpPr>
        <p:spPr bwMode="auto">
          <a:xfrm>
            <a:off x="838200" y="2590800"/>
            <a:ext cx="1981200" cy="10668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de-DE" sz="2200"/>
              <a:t>Kultur + Orts-</a:t>
            </a:r>
            <a:br>
              <a:rPr lang="de-DE" sz="2200"/>
            </a:br>
            <a:r>
              <a:rPr lang="de-DE" sz="2200"/>
              <a:t>entwicklung</a:t>
            </a:r>
          </a:p>
        </p:txBody>
      </p:sp>
      <p:sp>
        <p:nvSpPr>
          <p:cNvPr id="265226" name="Line 1034"/>
          <p:cNvSpPr>
            <a:spLocks noChangeShapeType="1"/>
          </p:cNvSpPr>
          <p:nvPr/>
        </p:nvSpPr>
        <p:spPr bwMode="auto">
          <a:xfrm>
            <a:off x="3886200" y="2438400"/>
            <a:ext cx="2743200" cy="1676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27" name="Line 1035"/>
          <p:cNvSpPr>
            <a:spLocks noChangeShapeType="1"/>
          </p:cNvSpPr>
          <p:nvPr/>
        </p:nvSpPr>
        <p:spPr bwMode="auto">
          <a:xfrm flipH="1" flipV="1">
            <a:off x="3886200" y="2438400"/>
            <a:ext cx="1828800" cy="2667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28" name="Line 1036"/>
          <p:cNvSpPr>
            <a:spLocks noChangeShapeType="1"/>
          </p:cNvSpPr>
          <p:nvPr/>
        </p:nvSpPr>
        <p:spPr bwMode="auto">
          <a:xfrm flipH="1" flipV="1">
            <a:off x="2819400" y="3276600"/>
            <a:ext cx="3810000" cy="838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29" name="Line 1037"/>
          <p:cNvSpPr>
            <a:spLocks noChangeShapeType="1"/>
          </p:cNvSpPr>
          <p:nvPr/>
        </p:nvSpPr>
        <p:spPr bwMode="auto">
          <a:xfrm>
            <a:off x="3886200" y="2438400"/>
            <a:ext cx="2514600" cy="838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30" name="Line 1038"/>
          <p:cNvSpPr>
            <a:spLocks noChangeShapeType="1"/>
          </p:cNvSpPr>
          <p:nvPr/>
        </p:nvSpPr>
        <p:spPr bwMode="auto">
          <a:xfrm flipH="1" flipV="1">
            <a:off x="2819400" y="3276600"/>
            <a:ext cx="2895600" cy="182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31" name="Line 1039"/>
          <p:cNvSpPr>
            <a:spLocks noChangeShapeType="1"/>
          </p:cNvSpPr>
          <p:nvPr/>
        </p:nvSpPr>
        <p:spPr bwMode="auto">
          <a:xfrm flipH="1">
            <a:off x="3733800" y="2514600"/>
            <a:ext cx="1752600" cy="2590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32" name="Line 1040"/>
          <p:cNvSpPr>
            <a:spLocks noChangeShapeType="1"/>
          </p:cNvSpPr>
          <p:nvPr/>
        </p:nvSpPr>
        <p:spPr bwMode="auto">
          <a:xfrm flipV="1">
            <a:off x="2743200" y="2438400"/>
            <a:ext cx="1143000" cy="182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33" name="Line 1041"/>
          <p:cNvSpPr>
            <a:spLocks noChangeShapeType="1"/>
          </p:cNvSpPr>
          <p:nvPr/>
        </p:nvSpPr>
        <p:spPr bwMode="auto">
          <a:xfrm flipV="1">
            <a:off x="2743200" y="4114800"/>
            <a:ext cx="38862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34" name="Line 1042"/>
          <p:cNvSpPr>
            <a:spLocks noChangeShapeType="1"/>
          </p:cNvSpPr>
          <p:nvPr/>
        </p:nvSpPr>
        <p:spPr bwMode="auto">
          <a:xfrm flipH="1">
            <a:off x="2209800" y="2362200"/>
            <a:ext cx="457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35" name="Line 1043"/>
          <p:cNvSpPr>
            <a:spLocks noChangeShapeType="1"/>
          </p:cNvSpPr>
          <p:nvPr/>
        </p:nvSpPr>
        <p:spPr bwMode="auto">
          <a:xfrm>
            <a:off x="1828800" y="3657600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36" name="Line 1044"/>
          <p:cNvSpPr>
            <a:spLocks noChangeShapeType="1"/>
          </p:cNvSpPr>
          <p:nvPr/>
        </p:nvSpPr>
        <p:spPr bwMode="auto">
          <a:xfrm>
            <a:off x="2362200" y="4953000"/>
            <a:ext cx="304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37" name="Line 1045"/>
          <p:cNvSpPr>
            <a:spLocks noChangeShapeType="1"/>
          </p:cNvSpPr>
          <p:nvPr/>
        </p:nvSpPr>
        <p:spPr bwMode="auto">
          <a:xfrm>
            <a:off x="4343400" y="5638800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38" name="Line 1046"/>
          <p:cNvSpPr>
            <a:spLocks noChangeShapeType="1"/>
          </p:cNvSpPr>
          <p:nvPr/>
        </p:nvSpPr>
        <p:spPr bwMode="auto">
          <a:xfrm flipV="1">
            <a:off x="6629400" y="5029200"/>
            <a:ext cx="3810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39" name="Line 1047"/>
          <p:cNvSpPr>
            <a:spLocks noChangeShapeType="1"/>
          </p:cNvSpPr>
          <p:nvPr/>
        </p:nvSpPr>
        <p:spPr bwMode="auto">
          <a:xfrm flipV="1">
            <a:off x="7391400" y="3657600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40" name="Line 1048"/>
          <p:cNvSpPr>
            <a:spLocks noChangeShapeType="1"/>
          </p:cNvSpPr>
          <p:nvPr/>
        </p:nvSpPr>
        <p:spPr bwMode="auto">
          <a:xfrm flipH="1" flipV="1">
            <a:off x="6477000" y="2286000"/>
            <a:ext cx="685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41" name="Line 1049"/>
          <p:cNvSpPr>
            <a:spLocks noChangeShapeType="1"/>
          </p:cNvSpPr>
          <p:nvPr/>
        </p:nvSpPr>
        <p:spPr bwMode="auto">
          <a:xfrm>
            <a:off x="4343400" y="1905000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42" name="Line 1050"/>
          <p:cNvSpPr>
            <a:spLocks noChangeShapeType="1"/>
          </p:cNvSpPr>
          <p:nvPr/>
        </p:nvSpPr>
        <p:spPr bwMode="auto">
          <a:xfrm>
            <a:off x="5486400" y="2514600"/>
            <a:ext cx="228600" cy="2590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43" name="Line 1051"/>
          <p:cNvSpPr>
            <a:spLocks noChangeShapeType="1"/>
          </p:cNvSpPr>
          <p:nvPr/>
        </p:nvSpPr>
        <p:spPr bwMode="auto">
          <a:xfrm flipV="1">
            <a:off x="3733800" y="2514600"/>
            <a:ext cx="152400" cy="2590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44" name="Line 1052"/>
          <p:cNvSpPr>
            <a:spLocks noChangeShapeType="1"/>
          </p:cNvSpPr>
          <p:nvPr/>
        </p:nvSpPr>
        <p:spPr bwMode="auto">
          <a:xfrm flipH="1">
            <a:off x="5715000" y="3276600"/>
            <a:ext cx="685800" cy="1752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45" name="Line 1053"/>
          <p:cNvSpPr>
            <a:spLocks noChangeShapeType="1"/>
          </p:cNvSpPr>
          <p:nvPr/>
        </p:nvSpPr>
        <p:spPr bwMode="auto">
          <a:xfrm flipH="1" flipV="1">
            <a:off x="2819400" y="3276600"/>
            <a:ext cx="914400" cy="182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" y="363125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Vernetzung </a:t>
            </a:r>
            <a:r>
              <a:rPr lang="de-DE" sz="2400" b="1" dirty="0"/>
              <a:t>+</a:t>
            </a:r>
            <a:r>
              <a:rPr lang="de-DE" sz="2400" b="1" dirty="0" smtClean="0"/>
              <a:t> Kooperation Voraussetzung für Regionalentwicklung</a:t>
            </a:r>
            <a:endParaRPr lang="ru-RU" sz="2400" b="1" dirty="0" smtClean="0"/>
          </a:p>
          <a:p>
            <a:pPr algn="ctr"/>
            <a:r>
              <a:rPr lang="ru-RU" sz="2400" b="1" dirty="0"/>
              <a:t>Взаимосвязи + сотрудничество = условия регионального  развития</a:t>
            </a:r>
          </a:p>
          <a:p>
            <a:pPr algn="ctr"/>
            <a:endParaRPr lang="ru-RU" sz="2400" b="1" dirty="0" smtClean="0"/>
          </a:p>
          <a:p>
            <a:pPr algn="ctr"/>
            <a:endParaRPr lang="de-DE" sz="2400" b="1" dirty="0"/>
          </a:p>
        </p:txBody>
      </p:sp>
      <p:sp>
        <p:nvSpPr>
          <p:cNvPr id="3" name="Rechteck 2"/>
          <p:cNvSpPr/>
          <p:nvPr/>
        </p:nvSpPr>
        <p:spPr>
          <a:xfrm>
            <a:off x="354501" y="6345394"/>
            <a:ext cx="259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Quelle: nach Köster, 2003</a:t>
            </a:r>
          </a:p>
        </p:txBody>
      </p:sp>
    </p:spTree>
    <p:extLst>
      <p:ext uri="{BB962C8B-B14F-4D97-AF65-F5344CB8AC3E}">
        <p14:creationId xmlns:p14="http://schemas.microsoft.com/office/powerpoint/2010/main" val="9053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Oval 1026"/>
          <p:cNvSpPr>
            <a:spLocks noChangeArrowheads="1"/>
          </p:cNvSpPr>
          <p:nvPr/>
        </p:nvSpPr>
        <p:spPr bwMode="auto">
          <a:xfrm>
            <a:off x="2413000" y="1447800"/>
            <a:ext cx="1930400" cy="10668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ru-RU" sz="2200" dirty="0" smtClean="0">
                <a:solidFill>
                  <a:prstClr val="black"/>
                </a:solidFill>
              </a:rPr>
              <a:t>охрана</a:t>
            </a:r>
            <a:br>
              <a:rPr lang="ru-RU" sz="2200" dirty="0" smtClean="0">
                <a:solidFill>
                  <a:prstClr val="black"/>
                </a:solidFill>
              </a:rPr>
            </a:br>
            <a:r>
              <a:rPr lang="ru-RU" sz="2200" dirty="0" smtClean="0">
                <a:solidFill>
                  <a:prstClr val="black"/>
                </a:solidFill>
              </a:rPr>
              <a:t> природы</a:t>
            </a:r>
            <a:endParaRPr lang="de-DE" sz="2200" dirty="0">
              <a:solidFill>
                <a:prstClr val="black"/>
              </a:solidFill>
            </a:endParaRPr>
          </a:p>
        </p:txBody>
      </p:sp>
      <p:sp>
        <p:nvSpPr>
          <p:cNvPr id="265219" name="Oval 1027"/>
          <p:cNvSpPr>
            <a:spLocks noChangeArrowheads="1"/>
          </p:cNvSpPr>
          <p:nvPr/>
        </p:nvSpPr>
        <p:spPr bwMode="auto">
          <a:xfrm>
            <a:off x="4800600" y="1447800"/>
            <a:ext cx="1854200" cy="10668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ru-RU" sz="2200" dirty="0" smtClean="0">
                <a:solidFill>
                  <a:prstClr val="black"/>
                </a:solidFill>
              </a:rPr>
              <a:t>маркетинг</a:t>
            </a:r>
            <a:r>
              <a:rPr lang="de-DE" sz="2200" dirty="0" smtClean="0">
                <a:solidFill>
                  <a:prstClr val="black"/>
                </a:solidFill>
              </a:rPr>
              <a:t>+</a:t>
            </a:r>
            <a:r>
              <a:rPr lang="de-DE" sz="2200" dirty="0">
                <a:solidFill>
                  <a:prstClr val="black"/>
                </a:solidFill>
              </a:rPr>
              <a:t/>
            </a:r>
            <a:br>
              <a:rPr lang="de-DE" sz="2200" dirty="0">
                <a:solidFill>
                  <a:prstClr val="black"/>
                </a:solidFill>
              </a:rPr>
            </a:br>
            <a:r>
              <a:rPr lang="ru-RU" sz="2200" dirty="0" smtClean="0">
                <a:solidFill>
                  <a:prstClr val="black"/>
                </a:solidFill>
              </a:rPr>
              <a:t>организация</a:t>
            </a:r>
            <a:endParaRPr lang="de-DE" sz="2200" dirty="0">
              <a:solidFill>
                <a:prstClr val="black"/>
              </a:solidFill>
            </a:endParaRPr>
          </a:p>
        </p:txBody>
      </p:sp>
      <p:sp>
        <p:nvSpPr>
          <p:cNvPr id="265220" name="Oval 1028"/>
          <p:cNvSpPr>
            <a:spLocks noChangeArrowheads="1"/>
          </p:cNvSpPr>
          <p:nvPr/>
        </p:nvSpPr>
        <p:spPr bwMode="auto">
          <a:xfrm>
            <a:off x="6400800" y="2590800"/>
            <a:ext cx="1905000" cy="10668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ru-RU" sz="2200" dirty="0" smtClean="0">
                <a:solidFill>
                  <a:prstClr val="black"/>
                </a:solidFill>
              </a:rPr>
              <a:t>места</a:t>
            </a:r>
            <a:br>
              <a:rPr lang="ru-RU" sz="2200" dirty="0" smtClean="0">
                <a:solidFill>
                  <a:prstClr val="black"/>
                </a:solidFill>
              </a:rPr>
            </a:br>
            <a:r>
              <a:rPr lang="ru-RU" sz="2200" dirty="0" smtClean="0">
                <a:solidFill>
                  <a:prstClr val="black"/>
                </a:solidFill>
              </a:rPr>
              <a:t>размещения</a:t>
            </a:r>
            <a:r>
              <a:rPr lang="de-DE" sz="2200" dirty="0" smtClean="0">
                <a:solidFill>
                  <a:prstClr val="black"/>
                </a:solidFill>
              </a:rPr>
              <a:t>+</a:t>
            </a:r>
            <a:r>
              <a:rPr lang="de-DE" sz="2200" dirty="0">
                <a:solidFill>
                  <a:prstClr val="black"/>
                </a:solidFill>
              </a:rPr>
              <a:t/>
            </a:r>
            <a:br>
              <a:rPr lang="de-DE" sz="2200" dirty="0">
                <a:solidFill>
                  <a:prstClr val="black"/>
                </a:solidFill>
              </a:rPr>
            </a:br>
            <a:r>
              <a:rPr lang="ru-RU" sz="2200" dirty="0" smtClean="0">
                <a:solidFill>
                  <a:prstClr val="black"/>
                </a:solidFill>
              </a:rPr>
              <a:t>общепит</a:t>
            </a:r>
            <a:endParaRPr lang="de-DE" sz="2200" dirty="0">
              <a:solidFill>
                <a:prstClr val="black"/>
              </a:solidFill>
            </a:endParaRPr>
          </a:p>
        </p:txBody>
      </p:sp>
      <p:sp>
        <p:nvSpPr>
          <p:cNvPr id="265221" name="Oval 1029"/>
          <p:cNvSpPr>
            <a:spLocks noChangeArrowheads="1"/>
          </p:cNvSpPr>
          <p:nvPr/>
        </p:nvSpPr>
        <p:spPr bwMode="auto">
          <a:xfrm>
            <a:off x="6324600" y="3962400"/>
            <a:ext cx="1981200" cy="10668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ru-RU" sz="2200" dirty="0" smtClean="0">
                <a:solidFill>
                  <a:prstClr val="black"/>
                </a:solidFill>
              </a:rPr>
              <a:t>спорт</a:t>
            </a:r>
            <a:r>
              <a:rPr lang="de-DE" sz="2200" dirty="0" smtClean="0">
                <a:solidFill>
                  <a:prstClr val="black"/>
                </a:solidFill>
              </a:rPr>
              <a:t>+</a:t>
            </a:r>
            <a:r>
              <a:rPr lang="de-DE" sz="2200" dirty="0">
                <a:solidFill>
                  <a:prstClr val="black"/>
                </a:solidFill>
              </a:rPr>
              <a:t/>
            </a:r>
            <a:br>
              <a:rPr lang="de-DE" sz="2200" dirty="0">
                <a:solidFill>
                  <a:prstClr val="black"/>
                </a:solidFill>
              </a:rPr>
            </a:br>
            <a:r>
              <a:rPr lang="de-DE" sz="2200" dirty="0">
                <a:solidFill>
                  <a:prstClr val="black"/>
                </a:solidFill>
              </a:rPr>
              <a:t> </a:t>
            </a:r>
            <a:r>
              <a:rPr lang="ru-RU" sz="2200" dirty="0" smtClean="0">
                <a:solidFill>
                  <a:prstClr val="black"/>
                </a:solidFill>
              </a:rPr>
              <a:t>развлечения</a:t>
            </a:r>
            <a:endParaRPr lang="de-DE" sz="2200" dirty="0">
              <a:solidFill>
                <a:prstClr val="black"/>
              </a:solidFill>
            </a:endParaRPr>
          </a:p>
        </p:txBody>
      </p:sp>
      <p:sp>
        <p:nvSpPr>
          <p:cNvPr id="265222" name="Oval 1030"/>
          <p:cNvSpPr>
            <a:spLocks noChangeArrowheads="1"/>
          </p:cNvSpPr>
          <p:nvPr/>
        </p:nvSpPr>
        <p:spPr bwMode="auto">
          <a:xfrm>
            <a:off x="4800600" y="5105400"/>
            <a:ext cx="1981200" cy="10668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ru-RU" sz="2200" dirty="0" smtClean="0">
                <a:solidFill>
                  <a:prstClr val="black"/>
                </a:solidFill>
              </a:rPr>
              <a:t>мобильность</a:t>
            </a:r>
            <a:r>
              <a:rPr lang="de-DE" sz="2200" dirty="0" smtClean="0">
                <a:solidFill>
                  <a:prstClr val="black"/>
                </a:solidFill>
              </a:rPr>
              <a:t>/ </a:t>
            </a:r>
            <a:r>
              <a:rPr lang="de-DE" sz="2200" dirty="0">
                <a:solidFill>
                  <a:prstClr val="black"/>
                </a:solidFill>
              </a:rPr>
              <a:t/>
            </a:r>
            <a:br>
              <a:rPr lang="de-DE" sz="2200" dirty="0">
                <a:solidFill>
                  <a:prstClr val="black"/>
                </a:solidFill>
              </a:rPr>
            </a:br>
            <a:r>
              <a:rPr lang="ru-RU" sz="2200" dirty="0" smtClean="0">
                <a:solidFill>
                  <a:prstClr val="black"/>
                </a:solidFill>
              </a:rPr>
              <a:t>транспорт</a:t>
            </a:r>
            <a:endParaRPr lang="de-DE" sz="2200" dirty="0">
              <a:solidFill>
                <a:prstClr val="black"/>
              </a:solidFill>
            </a:endParaRPr>
          </a:p>
        </p:txBody>
      </p:sp>
      <p:sp>
        <p:nvSpPr>
          <p:cNvPr id="265223" name="Oval 1031"/>
          <p:cNvSpPr>
            <a:spLocks noChangeArrowheads="1"/>
          </p:cNvSpPr>
          <p:nvPr/>
        </p:nvSpPr>
        <p:spPr bwMode="auto">
          <a:xfrm>
            <a:off x="2336800" y="5105400"/>
            <a:ext cx="2006600" cy="10668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ru-RU" sz="2200" dirty="0" smtClean="0">
                <a:solidFill>
                  <a:prstClr val="black"/>
                </a:solidFill>
              </a:rPr>
              <a:t>торговля</a:t>
            </a:r>
            <a:r>
              <a:rPr lang="de-DE" sz="2200" dirty="0" smtClean="0">
                <a:solidFill>
                  <a:prstClr val="black"/>
                </a:solidFill>
              </a:rPr>
              <a:t>+</a:t>
            </a:r>
            <a:r>
              <a:rPr lang="de-DE" sz="2200" dirty="0">
                <a:solidFill>
                  <a:prstClr val="black"/>
                </a:solidFill>
              </a:rPr>
              <a:t/>
            </a:r>
            <a:br>
              <a:rPr lang="de-DE" sz="2200" dirty="0">
                <a:solidFill>
                  <a:prstClr val="black"/>
                </a:solidFill>
              </a:rPr>
            </a:br>
            <a:r>
              <a:rPr lang="ru-RU" sz="2200" dirty="0" smtClean="0">
                <a:solidFill>
                  <a:prstClr val="black"/>
                </a:solidFill>
              </a:rPr>
              <a:t>ремёсла</a:t>
            </a:r>
            <a:endParaRPr lang="de-DE" sz="2200" dirty="0">
              <a:solidFill>
                <a:prstClr val="black"/>
              </a:solidFill>
            </a:endParaRPr>
          </a:p>
        </p:txBody>
      </p:sp>
      <p:sp>
        <p:nvSpPr>
          <p:cNvPr id="265224" name="Oval 1032"/>
          <p:cNvSpPr>
            <a:spLocks noChangeArrowheads="1"/>
          </p:cNvSpPr>
          <p:nvPr/>
        </p:nvSpPr>
        <p:spPr bwMode="auto">
          <a:xfrm>
            <a:off x="838200" y="3962400"/>
            <a:ext cx="1981200" cy="10668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ru-RU" sz="2200" dirty="0" smtClean="0">
                <a:solidFill>
                  <a:prstClr val="black"/>
                </a:solidFill>
              </a:rPr>
              <a:t>информация</a:t>
            </a:r>
            <a:r>
              <a:rPr lang="de-DE" sz="2200" dirty="0" smtClean="0">
                <a:solidFill>
                  <a:prstClr val="black"/>
                </a:solidFill>
              </a:rPr>
              <a:t>+</a:t>
            </a:r>
            <a:r>
              <a:rPr lang="de-DE" sz="2200" dirty="0">
                <a:solidFill>
                  <a:prstClr val="black"/>
                </a:solidFill>
              </a:rPr>
              <a:t/>
            </a:r>
            <a:br>
              <a:rPr lang="de-DE" sz="2200" dirty="0">
                <a:solidFill>
                  <a:prstClr val="black"/>
                </a:solidFill>
              </a:rPr>
            </a:br>
            <a:r>
              <a:rPr lang="ru-RU" sz="2200" dirty="0" smtClean="0">
                <a:solidFill>
                  <a:prstClr val="black"/>
                </a:solidFill>
              </a:rPr>
              <a:t>образование</a:t>
            </a:r>
            <a:endParaRPr lang="de-DE" sz="2200" dirty="0">
              <a:solidFill>
                <a:prstClr val="black"/>
              </a:solidFill>
            </a:endParaRPr>
          </a:p>
        </p:txBody>
      </p:sp>
      <p:sp>
        <p:nvSpPr>
          <p:cNvPr id="265225" name="Oval 1033"/>
          <p:cNvSpPr>
            <a:spLocks noChangeArrowheads="1"/>
          </p:cNvSpPr>
          <p:nvPr/>
        </p:nvSpPr>
        <p:spPr bwMode="auto">
          <a:xfrm>
            <a:off x="838200" y="2590800"/>
            <a:ext cx="1981200" cy="10668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 defTabSz="762000" eaLnBrk="0" hangingPunct="0"/>
            <a:r>
              <a:rPr lang="ru-RU" sz="2200" dirty="0" smtClean="0">
                <a:solidFill>
                  <a:prstClr val="black"/>
                </a:solidFill>
              </a:rPr>
              <a:t>культура </a:t>
            </a:r>
            <a:r>
              <a:rPr lang="de-DE" sz="2200" dirty="0" smtClean="0">
                <a:solidFill>
                  <a:prstClr val="black"/>
                </a:solidFill>
              </a:rPr>
              <a:t>+ </a:t>
            </a:r>
            <a:r>
              <a:rPr lang="ru-RU" sz="2200" dirty="0" smtClean="0">
                <a:solidFill>
                  <a:prstClr val="black"/>
                </a:solidFill>
              </a:rPr>
              <a:t/>
            </a:r>
            <a:br>
              <a:rPr lang="ru-RU" sz="2200" dirty="0" smtClean="0">
                <a:solidFill>
                  <a:prstClr val="black"/>
                </a:solidFill>
              </a:rPr>
            </a:br>
            <a:r>
              <a:rPr lang="ru-RU" sz="2200" dirty="0" smtClean="0">
                <a:solidFill>
                  <a:prstClr val="black"/>
                </a:solidFill>
              </a:rPr>
              <a:t>городское</a:t>
            </a:r>
            <a:br>
              <a:rPr lang="ru-RU" sz="2200" dirty="0" smtClean="0">
                <a:solidFill>
                  <a:prstClr val="black"/>
                </a:solidFill>
              </a:rPr>
            </a:br>
            <a:r>
              <a:rPr lang="ru-RU" sz="2200" dirty="0" smtClean="0">
                <a:solidFill>
                  <a:prstClr val="black"/>
                </a:solidFill>
              </a:rPr>
              <a:t> развитие</a:t>
            </a:r>
            <a:endParaRPr lang="de-DE" sz="2200" dirty="0">
              <a:solidFill>
                <a:prstClr val="black"/>
              </a:solidFill>
            </a:endParaRPr>
          </a:p>
        </p:txBody>
      </p:sp>
      <p:sp>
        <p:nvSpPr>
          <p:cNvPr id="265226" name="Line 1034"/>
          <p:cNvSpPr>
            <a:spLocks noChangeShapeType="1"/>
          </p:cNvSpPr>
          <p:nvPr/>
        </p:nvSpPr>
        <p:spPr bwMode="auto">
          <a:xfrm>
            <a:off x="3886200" y="2438400"/>
            <a:ext cx="2743200" cy="1676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27" name="Line 1035"/>
          <p:cNvSpPr>
            <a:spLocks noChangeShapeType="1"/>
          </p:cNvSpPr>
          <p:nvPr/>
        </p:nvSpPr>
        <p:spPr bwMode="auto">
          <a:xfrm flipH="1" flipV="1">
            <a:off x="3886200" y="2438400"/>
            <a:ext cx="1828800" cy="2667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28" name="Line 1036"/>
          <p:cNvSpPr>
            <a:spLocks noChangeShapeType="1"/>
          </p:cNvSpPr>
          <p:nvPr/>
        </p:nvSpPr>
        <p:spPr bwMode="auto">
          <a:xfrm flipH="1" flipV="1">
            <a:off x="2819400" y="3276600"/>
            <a:ext cx="3810000" cy="838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29" name="Line 1037"/>
          <p:cNvSpPr>
            <a:spLocks noChangeShapeType="1"/>
          </p:cNvSpPr>
          <p:nvPr/>
        </p:nvSpPr>
        <p:spPr bwMode="auto">
          <a:xfrm>
            <a:off x="3886200" y="2438400"/>
            <a:ext cx="2514600" cy="838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30" name="Line 1038"/>
          <p:cNvSpPr>
            <a:spLocks noChangeShapeType="1"/>
          </p:cNvSpPr>
          <p:nvPr/>
        </p:nvSpPr>
        <p:spPr bwMode="auto">
          <a:xfrm flipH="1" flipV="1">
            <a:off x="2819400" y="3276600"/>
            <a:ext cx="2895600" cy="182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31" name="Line 1039"/>
          <p:cNvSpPr>
            <a:spLocks noChangeShapeType="1"/>
          </p:cNvSpPr>
          <p:nvPr/>
        </p:nvSpPr>
        <p:spPr bwMode="auto">
          <a:xfrm flipH="1">
            <a:off x="3733800" y="2514600"/>
            <a:ext cx="1752600" cy="2590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32" name="Line 1040"/>
          <p:cNvSpPr>
            <a:spLocks noChangeShapeType="1"/>
          </p:cNvSpPr>
          <p:nvPr/>
        </p:nvSpPr>
        <p:spPr bwMode="auto">
          <a:xfrm flipV="1">
            <a:off x="2743200" y="2438400"/>
            <a:ext cx="1143000" cy="182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33" name="Line 1041"/>
          <p:cNvSpPr>
            <a:spLocks noChangeShapeType="1"/>
          </p:cNvSpPr>
          <p:nvPr/>
        </p:nvSpPr>
        <p:spPr bwMode="auto">
          <a:xfrm flipV="1">
            <a:off x="2743200" y="4114800"/>
            <a:ext cx="38862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34" name="Line 1042"/>
          <p:cNvSpPr>
            <a:spLocks noChangeShapeType="1"/>
          </p:cNvSpPr>
          <p:nvPr/>
        </p:nvSpPr>
        <p:spPr bwMode="auto">
          <a:xfrm flipH="1">
            <a:off x="2209800" y="2362200"/>
            <a:ext cx="457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35" name="Line 1043"/>
          <p:cNvSpPr>
            <a:spLocks noChangeShapeType="1"/>
          </p:cNvSpPr>
          <p:nvPr/>
        </p:nvSpPr>
        <p:spPr bwMode="auto">
          <a:xfrm>
            <a:off x="1828800" y="3657600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36" name="Line 1044"/>
          <p:cNvSpPr>
            <a:spLocks noChangeShapeType="1"/>
          </p:cNvSpPr>
          <p:nvPr/>
        </p:nvSpPr>
        <p:spPr bwMode="auto">
          <a:xfrm>
            <a:off x="2362200" y="4953000"/>
            <a:ext cx="304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37" name="Line 1045"/>
          <p:cNvSpPr>
            <a:spLocks noChangeShapeType="1"/>
          </p:cNvSpPr>
          <p:nvPr/>
        </p:nvSpPr>
        <p:spPr bwMode="auto">
          <a:xfrm>
            <a:off x="4343400" y="5638800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38" name="Line 1046"/>
          <p:cNvSpPr>
            <a:spLocks noChangeShapeType="1"/>
          </p:cNvSpPr>
          <p:nvPr/>
        </p:nvSpPr>
        <p:spPr bwMode="auto">
          <a:xfrm flipV="1">
            <a:off x="6629400" y="5029200"/>
            <a:ext cx="3810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39" name="Line 1047"/>
          <p:cNvSpPr>
            <a:spLocks noChangeShapeType="1"/>
          </p:cNvSpPr>
          <p:nvPr/>
        </p:nvSpPr>
        <p:spPr bwMode="auto">
          <a:xfrm flipV="1">
            <a:off x="7391400" y="3657600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40" name="Line 1048"/>
          <p:cNvSpPr>
            <a:spLocks noChangeShapeType="1"/>
          </p:cNvSpPr>
          <p:nvPr/>
        </p:nvSpPr>
        <p:spPr bwMode="auto">
          <a:xfrm flipH="1" flipV="1">
            <a:off x="6477000" y="2286000"/>
            <a:ext cx="685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41" name="Line 1049"/>
          <p:cNvSpPr>
            <a:spLocks noChangeShapeType="1"/>
          </p:cNvSpPr>
          <p:nvPr/>
        </p:nvSpPr>
        <p:spPr bwMode="auto">
          <a:xfrm>
            <a:off x="4343400" y="1905000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42" name="Line 1050"/>
          <p:cNvSpPr>
            <a:spLocks noChangeShapeType="1"/>
          </p:cNvSpPr>
          <p:nvPr/>
        </p:nvSpPr>
        <p:spPr bwMode="auto">
          <a:xfrm>
            <a:off x="5486400" y="2514600"/>
            <a:ext cx="228600" cy="2590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43" name="Line 1051"/>
          <p:cNvSpPr>
            <a:spLocks noChangeShapeType="1"/>
          </p:cNvSpPr>
          <p:nvPr/>
        </p:nvSpPr>
        <p:spPr bwMode="auto">
          <a:xfrm flipV="1">
            <a:off x="3733800" y="2514600"/>
            <a:ext cx="152400" cy="2590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44" name="Line 1052"/>
          <p:cNvSpPr>
            <a:spLocks noChangeShapeType="1"/>
          </p:cNvSpPr>
          <p:nvPr/>
        </p:nvSpPr>
        <p:spPr bwMode="auto">
          <a:xfrm flipH="1">
            <a:off x="5715000" y="3276600"/>
            <a:ext cx="685800" cy="1752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65245" name="Line 1053"/>
          <p:cNvSpPr>
            <a:spLocks noChangeShapeType="1"/>
          </p:cNvSpPr>
          <p:nvPr/>
        </p:nvSpPr>
        <p:spPr bwMode="auto">
          <a:xfrm flipH="1" flipV="1">
            <a:off x="2819400" y="3276600"/>
            <a:ext cx="914400" cy="1828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363125"/>
            <a:ext cx="9123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Взаимосвязи</a:t>
            </a:r>
            <a:r>
              <a:rPr lang="de-DE" sz="2400" b="1" dirty="0" smtClean="0">
                <a:solidFill>
                  <a:prstClr val="black"/>
                </a:solidFill>
              </a:rPr>
              <a:t> </a:t>
            </a:r>
            <a:r>
              <a:rPr lang="de-DE" sz="2400" b="1" dirty="0">
                <a:solidFill>
                  <a:prstClr val="black"/>
                </a:solidFill>
              </a:rPr>
              <a:t>+</a:t>
            </a:r>
            <a:r>
              <a:rPr lang="de-DE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сотрудничество = условия регионального  развития</a:t>
            </a:r>
          </a:p>
          <a:p>
            <a:pPr algn="ctr"/>
            <a:r>
              <a:rPr lang="de-DE" sz="2400" b="1" dirty="0">
                <a:solidFill>
                  <a:prstClr val="black"/>
                </a:solidFill>
              </a:rPr>
              <a:t>Vernetzung + Kooperation Voraussetzung für Regionalentwicklung</a:t>
            </a:r>
          </a:p>
          <a:p>
            <a:pPr algn="ctr"/>
            <a:endParaRPr lang="de-DE" sz="2400" b="1" dirty="0">
              <a:solidFill>
                <a:prstClr val="black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54501" y="6345394"/>
            <a:ext cx="2518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Источник</a:t>
            </a:r>
            <a:r>
              <a:rPr lang="de-DE" dirty="0" smtClean="0">
                <a:solidFill>
                  <a:prstClr val="black"/>
                </a:solidFill>
              </a:rPr>
              <a:t>: </a:t>
            </a:r>
            <a:r>
              <a:rPr lang="ru-RU" dirty="0" err="1" smtClean="0">
                <a:solidFill>
                  <a:prstClr val="black"/>
                </a:solidFill>
              </a:rPr>
              <a:t>Кёстер</a:t>
            </a:r>
            <a:r>
              <a:rPr lang="de-DE" dirty="0" smtClean="0">
                <a:solidFill>
                  <a:prstClr val="black"/>
                </a:solidFill>
              </a:rPr>
              <a:t>, </a:t>
            </a:r>
            <a:r>
              <a:rPr lang="de-DE" dirty="0">
                <a:solidFill>
                  <a:prstClr val="black"/>
                </a:solidFill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23397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340242" y="152400"/>
            <a:ext cx="8651358" cy="121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Erfolgsfaktoren + Qualitätskriterien für Großschutzgebiete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</a:rPr>
              <a:t>Факторы успеха + критерии качества для национальных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природных ландшафтов / больших </a:t>
            </a:r>
            <a:r>
              <a:rPr lang="ru-RU" sz="2400" b="1" dirty="0" smtClean="0">
                <a:solidFill>
                  <a:srgbClr val="000000"/>
                </a:solidFill>
              </a:rPr>
              <a:t>ООПТ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222211" name="AutoShape 3"/>
          <p:cNvSpPr>
            <a:spLocks noChangeArrowheads="1"/>
          </p:cNvSpPr>
          <p:nvPr/>
        </p:nvSpPr>
        <p:spPr bwMode="auto">
          <a:xfrm>
            <a:off x="1676400" y="1412174"/>
            <a:ext cx="5791200" cy="5334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3808671" y="1752600"/>
            <a:ext cx="171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Natur und Landschaft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5197475" y="2197286"/>
            <a:ext cx="167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Schutzgebiets</a:t>
            </a: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de-DE" sz="1800" b="1" dirty="0">
                <a:solidFill>
                  <a:schemeClr val="accent6">
                    <a:lumMod val="50000"/>
                  </a:schemeClr>
                </a:solidFill>
              </a:rPr>
              <a:t>planung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5800330" y="2943005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 smtClean="0">
                <a:solidFill>
                  <a:srgbClr val="385723"/>
                </a:solidFill>
              </a:rPr>
              <a:t>Schutzgebiets-Management</a:t>
            </a:r>
            <a:endParaRPr lang="de-DE" sz="1800" b="1" dirty="0">
              <a:solidFill>
                <a:srgbClr val="385723"/>
              </a:solidFill>
            </a:endParaRP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2117725" y="503555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Kultur erleben</a:t>
            </a: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3717925" y="5639594"/>
            <a:ext cx="1752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Angebote für</a:t>
            </a:r>
            <a:br>
              <a:rPr lang="de-DE" sz="1800" b="1" dirty="0"/>
            </a:br>
            <a:r>
              <a:rPr lang="de-DE" sz="1800" b="1" dirty="0"/>
              <a:t>Wandern, </a:t>
            </a:r>
            <a:r>
              <a:rPr lang="de-DE" sz="1800" b="1" dirty="0" smtClean="0"/>
              <a:t>Radfahren, </a:t>
            </a:r>
            <a:r>
              <a:rPr lang="de-DE" sz="1800" b="1" dirty="0"/>
              <a:t>etc.</a:t>
            </a: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1714831" y="3810000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 smtClean="0"/>
              <a:t>Informations-</a:t>
            </a:r>
            <a:br>
              <a:rPr lang="de-DE" sz="1800" b="1" dirty="0" smtClean="0"/>
            </a:br>
            <a:r>
              <a:rPr lang="de-DE" sz="1800" b="1" dirty="0" err="1" smtClean="0"/>
              <a:t>angebote</a:t>
            </a:r>
            <a:endParaRPr lang="de-DE" sz="1800" b="1" dirty="0"/>
          </a:p>
        </p:txBody>
      </p:sp>
      <p:sp>
        <p:nvSpPr>
          <p:cNvPr id="222220" name="Text Box 12"/>
          <p:cNvSpPr txBox="1">
            <a:spLocks noChangeArrowheads="1"/>
          </p:cNvSpPr>
          <p:nvPr/>
        </p:nvSpPr>
        <p:spPr bwMode="auto">
          <a:xfrm>
            <a:off x="1828800" y="3074429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Natur erleben</a:t>
            </a:r>
          </a:p>
        </p:txBody>
      </p:sp>
      <p:sp>
        <p:nvSpPr>
          <p:cNvPr id="222221" name="Text Box 13"/>
          <p:cNvSpPr txBox="1">
            <a:spLocks noChangeArrowheads="1"/>
          </p:cNvSpPr>
          <p:nvPr/>
        </p:nvSpPr>
        <p:spPr bwMode="auto">
          <a:xfrm>
            <a:off x="2501568" y="2062458"/>
            <a:ext cx="1600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/>
              <a:t>Regionale Produkte und Identität</a:t>
            </a:r>
          </a:p>
        </p:txBody>
      </p:sp>
      <p:sp>
        <p:nvSpPr>
          <p:cNvPr id="222233" name="Text Box 25"/>
          <p:cNvSpPr txBox="1">
            <a:spLocks noChangeArrowheads="1"/>
          </p:cNvSpPr>
          <p:nvPr/>
        </p:nvSpPr>
        <p:spPr bwMode="auto">
          <a:xfrm>
            <a:off x="6035675" y="375573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solidFill>
                  <a:srgbClr val="385723"/>
                </a:solidFill>
              </a:rPr>
              <a:t>Personal &amp; Finanzierung</a:t>
            </a:r>
          </a:p>
        </p:txBody>
      </p:sp>
      <p:sp>
        <p:nvSpPr>
          <p:cNvPr id="222234" name="Text Box 26"/>
          <p:cNvSpPr txBox="1">
            <a:spLocks noChangeArrowheads="1"/>
          </p:cNvSpPr>
          <p:nvPr/>
        </p:nvSpPr>
        <p:spPr bwMode="auto">
          <a:xfrm>
            <a:off x="5293104" y="5144258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solidFill>
                  <a:srgbClr val="385723"/>
                </a:solidFill>
              </a:rPr>
              <a:t>Akzeptanz und Unterstützung </a:t>
            </a:r>
          </a:p>
        </p:txBody>
      </p:sp>
      <p:sp>
        <p:nvSpPr>
          <p:cNvPr id="222235" name="Text Box 27"/>
          <p:cNvSpPr txBox="1">
            <a:spLocks noChangeArrowheads="1"/>
          </p:cNvSpPr>
          <p:nvPr/>
        </p:nvSpPr>
        <p:spPr bwMode="auto">
          <a:xfrm>
            <a:off x="3562952" y="3721243"/>
            <a:ext cx="20625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smtClean="0"/>
              <a:t>Großschutzgebiet</a:t>
            </a:r>
            <a:r>
              <a:rPr lang="de-DE" b="1" dirty="0"/>
              <a:t> /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Biosphärenreservat</a:t>
            </a:r>
            <a:endParaRPr lang="de-DE" b="1" dirty="0"/>
          </a:p>
        </p:txBody>
      </p:sp>
      <p:sp>
        <p:nvSpPr>
          <p:cNvPr id="222236" name="Text Box 28"/>
          <p:cNvSpPr txBox="1">
            <a:spLocks noChangeArrowheads="1"/>
          </p:cNvSpPr>
          <p:nvPr/>
        </p:nvSpPr>
        <p:spPr bwMode="auto">
          <a:xfrm>
            <a:off x="152400" y="3782327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Qualitäts-</a:t>
            </a:r>
            <a:br>
              <a:rPr lang="de-DE" sz="2000" b="1" dirty="0"/>
            </a:br>
            <a:r>
              <a:rPr lang="de-DE" sz="2000" b="1" dirty="0" err="1"/>
              <a:t>kriterien</a:t>
            </a:r>
            <a:endParaRPr lang="de-DE" sz="2000" b="1" dirty="0"/>
          </a:p>
        </p:txBody>
      </p:sp>
      <p:sp>
        <p:nvSpPr>
          <p:cNvPr id="222237" name="Text Box 29"/>
          <p:cNvSpPr txBox="1">
            <a:spLocks noChangeArrowheads="1"/>
          </p:cNvSpPr>
          <p:nvPr/>
        </p:nvSpPr>
        <p:spPr bwMode="auto">
          <a:xfrm>
            <a:off x="7620000" y="3589337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385723"/>
                </a:solidFill>
              </a:rPr>
              <a:t>Erfolgs-faktoren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7000" y="6445250"/>
            <a:ext cx="2374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Quelle: nach Köster, 2003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0241872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AutoShape 3"/>
          <p:cNvSpPr>
            <a:spLocks noChangeArrowheads="1"/>
          </p:cNvSpPr>
          <p:nvPr/>
        </p:nvSpPr>
        <p:spPr bwMode="auto">
          <a:xfrm>
            <a:off x="1676400" y="1247301"/>
            <a:ext cx="5791200" cy="5458299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3742846" y="1518334"/>
            <a:ext cx="1714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prstClr val="black"/>
                </a:solidFill>
              </a:rPr>
              <a:t>Природа и тип ландшафта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5273675" y="2164665"/>
            <a:ext cx="167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70AD47">
                    <a:lumMod val="50000"/>
                  </a:srgbClr>
                </a:solidFill>
              </a:rPr>
              <a:t>Планирование ООПТ</a:t>
            </a:r>
            <a:endParaRPr lang="de-DE" b="1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5867400" y="3194667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385723"/>
                </a:solidFill>
              </a:rPr>
              <a:t>Менеджмент ООПТ</a:t>
            </a:r>
            <a:endParaRPr lang="de-DE" b="1" dirty="0">
              <a:solidFill>
                <a:srgbClr val="385723"/>
              </a:solidFill>
            </a:endParaRP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2268205" y="5367576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prstClr val="black"/>
                </a:solidFill>
              </a:rPr>
              <a:t>культура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3848100" y="5367576"/>
            <a:ext cx="1752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prstClr val="black"/>
                </a:solidFill>
              </a:rPr>
              <a:t>Маршруты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для пешего, велотуризма 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и т.п.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1920875" y="4433335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 smtClean="0">
                <a:solidFill>
                  <a:prstClr val="black"/>
                </a:solidFill>
              </a:rPr>
              <a:t>Информ</a:t>
            </a:r>
            <a:r>
              <a:rPr lang="ru-RU" b="1" dirty="0" smtClean="0">
                <a:solidFill>
                  <a:prstClr val="black"/>
                </a:solidFill>
              </a:rPr>
              <a:t>-е предложения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222220" name="Text Box 12"/>
          <p:cNvSpPr txBox="1">
            <a:spLocks noChangeArrowheads="1"/>
          </p:cNvSpPr>
          <p:nvPr/>
        </p:nvSpPr>
        <p:spPr bwMode="auto">
          <a:xfrm>
            <a:off x="1711768" y="3299006"/>
            <a:ext cx="1600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prstClr val="black"/>
                </a:solidFill>
              </a:rPr>
              <a:t>Возможность прикоснуться к природе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222221" name="Text Box 13"/>
          <p:cNvSpPr txBox="1">
            <a:spLocks noChangeArrowheads="1"/>
          </p:cNvSpPr>
          <p:nvPr/>
        </p:nvSpPr>
        <p:spPr bwMode="auto">
          <a:xfrm>
            <a:off x="2412571" y="1970223"/>
            <a:ext cx="1600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prstClr val="black"/>
                </a:solidFill>
              </a:rPr>
              <a:t>Местные продукты и </a:t>
            </a:r>
            <a:r>
              <a:rPr lang="ru-RU" b="1" dirty="0" err="1" smtClean="0">
                <a:solidFill>
                  <a:prstClr val="black"/>
                </a:solidFill>
              </a:rPr>
              <a:t>самоиденти-фикация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222233" name="Text Box 25"/>
          <p:cNvSpPr txBox="1">
            <a:spLocks noChangeArrowheads="1"/>
          </p:cNvSpPr>
          <p:nvPr/>
        </p:nvSpPr>
        <p:spPr bwMode="auto">
          <a:xfrm>
            <a:off x="5962650" y="4401387"/>
            <a:ext cx="1238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385723"/>
                </a:solidFill>
              </a:rPr>
              <a:t>Кадры </a:t>
            </a:r>
            <a:r>
              <a:rPr lang="de-DE" b="1" dirty="0" smtClean="0">
                <a:solidFill>
                  <a:srgbClr val="385723"/>
                </a:solidFill>
              </a:rPr>
              <a:t>&amp; </a:t>
            </a:r>
            <a:r>
              <a:rPr lang="ru-RU" b="1" dirty="0" smtClean="0">
                <a:solidFill>
                  <a:srgbClr val="385723"/>
                </a:solidFill>
              </a:rPr>
              <a:t>финансы</a:t>
            </a:r>
            <a:endParaRPr lang="de-DE" b="1" dirty="0">
              <a:solidFill>
                <a:srgbClr val="385723"/>
              </a:solidFill>
            </a:endParaRPr>
          </a:p>
        </p:txBody>
      </p:sp>
      <p:sp>
        <p:nvSpPr>
          <p:cNvPr id="222234" name="Text Box 26"/>
          <p:cNvSpPr txBox="1">
            <a:spLocks noChangeArrowheads="1"/>
          </p:cNvSpPr>
          <p:nvPr/>
        </p:nvSpPr>
        <p:spPr bwMode="auto">
          <a:xfrm>
            <a:off x="5416402" y="5142979"/>
            <a:ext cx="182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385723"/>
                </a:solidFill>
              </a:rPr>
              <a:t>Признание и поддержка</a:t>
            </a:r>
            <a:endParaRPr lang="de-DE" b="1" dirty="0">
              <a:solidFill>
                <a:srgbClr val="385723"/>
              </a:solidFill>
            </a:endParaRPr>
          </a:p>
        </p:txBody>
      </p:sp>
      <p:sp>
        <p:nvSpPr>
          <p:cNvPr id="222235" name="Text Box 27"/>
          <p:cNvSpPr txBox="1">
            <a:spLocks noChangeArrowheads="1"/>
          </p:cNvSpPr>
          <p:nvPr/>
        </p:nvSpPr>
        <p:spPr bwMode="auto">
          <a:xfrm>
            <a:off x="3181350" y="3271612"/>
            <a:ext cx="2781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Национальный 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природный ландшафт </a:t>
            </a:r>
            <a:r>
              <a:rPr lang="de-DE" b="1" dirty="0" smtClean="0">
                <a:solidFill>
                  <a:prstClr val="black"/>
                </a:solidFill>
              </a:rPr>
              <a:t>/</a:t>
            </a:r>
            <a:br>
              <a:rPr lang="de-DE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биосферный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заповедник</a:t>
            </a:r>
            <a:endParaRPr lang="de-DE" b="1" dirty="0">
              <a:solidFill>
                <a:prstClr val="black"/>
              </a:solidFill>
            </a:endParaRPr>
          </a:p>
        </p:txBody>
      </p:sp>
      <p:sp>
        <p:nvSpPr>
          <p:cNvPr id="222236" name="Text Box 28"/>
          <p:cNvSpPr txBox="1">
            <a:spLocks noChangeArrowheads="1"/>
          </p:cNvSpPr>
          <p:nvPr/>
        </p:nvSpPr>
        <p:spPr bwMode="auto">
          <a:xfrm>
            <a:off x="152400" y="3565069"/>
            <a:ext cx="1371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Критерии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качества</a:t>
            </a:r>
            <a:endParaRPr lang="de-DE" sz="2000" b="1" dirty="0">
              <a:solidFill>
                <a:prstClr val="black"/>
              </a:solidFill>
            </a:endParaRPr>
          </a:p>
        </p:txBody>
      </p:sp>
      <p:sp>
        <p:nvSpPr>
          <p:cNvPr id="222237" name="Text Box 29"/>
          <p:cNvSpPr txBox="1">
            <a:spLocks noChangeArrowheads="1"/>
          </p:cNvSpPr>
          <p:nvPr/>
        </p:nvSpPr>
        <p:spPr bwMode="auto">
          <a:xfrm>
            <a:off x="7620000" y="3517833"/>
            <a:ext cx="1371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385723"/>
                </a:solidFill>
              </a:rPr>
              <a:t>Факторы успеха</a:t>
            </a:r>
            <a:endParaRPr lang="de-DE" sz="2000" b="1" dirty="0">
              <a:solidFill>
                <a:srgbClr val="385723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27000" y="6445250"/>
            <a:ext cx="2256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Источник</a:t>
            </a:r>
            <a:r>
              <a:rPr lang="de-DE" sz="1600" dirty="0" smtClean="0">
                <a:solidFill>
                  <a:prstClr val="black"/>
                </a:solidFill>
              </a:rPr>
              <a:t>: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Кёстер</a:t>
            </a:r>
            <a:r>
              <a:rPr lang="de-DE" sz="1600" dirty="0" smtClean="0">
                <a:solidFill>
                  <a:prstClr val="black"/>
                </a:solidFill>
              </a:rPr>
              <a:t>, 2003</a:t>
            </a:r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9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2400" b="1" dirty="0">
                <a:solidFill>
                  <a:srgbClr val="000000"/>
                </a:solidFill>
              </a:rPr>
              <a:t>Erfolgsfaktoren + Qualitätskriterien für Großschutzgebiete</a:t>
            </a:r>
            <a:endParaRPr lang="ru-RU" sz="2400" b="1" dirty="0">
              <a:solidFill>
                <a:srgbClr val="000000"/>
              </a:solidFill>
            </a:endParaRPr>
          </a:p>
          <a:p>
            <a:pPr lvl="0" algn="ctr"/>
            <a:r>
              <a:rPr lang="ru-RU" sz="2400" b="1" dirty="0">
                <a:solidFill>
                  <a:srgbClr val="000000"/>
                </a:solidFill>
              </a:rPr>
              <a:t>Факторы успеха + критерии качества для национальных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природных ландшафтов / больших ООПТ</a:t>
            </a:r>
            <a:endParaRPr lang="de-DE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4190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362200" y="304800"/>
            <a:ext cx="1752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8857" y="1120479"/>
            <a:ext cx="4497572" cy="5067669"/>
          </a:xfrm>
          <a:solidFill>
            <a:srgbClr val="FFFFFF"/>
          </a:solidFill>
          <a:ln/>
        </p:spPr>
        <p:txBody>
          <a:bodyPr lIns="18000" rIns="0">
            <a:normAutofit/>
          </a:bodyPr>
          <a:lstStyle/>
          <a:p>
            <a:pPr marL="92075" indent="0">
              <a:spcBef>
                <a:spcPct val="0"/>
              </a:spcBef>
              <a:buFontTx/>
              <a:buNone/>
            </a:pPr>
            <a:endParaRPr lang="de-DE" sz="1600" b="1" dirty="0">
              <a:latin typeface="Arial" charset="0"/>
            </a:endParaRPr>
          </a:p>
          <a:p>
            <a:pPr marL="434975" indent="-34290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charset="2"/>
              <a:buChar char="§"/>
            </a:pPr>
            <a:r>
              <a:rPr lang="de-DE" sz="1800" dirty="0" smtClean="0"/>
              <a:t>Aufwertung </a:t>
            </a:r>
            <a:r>
              <a:rPr lang="de-DE" sz="1800" dirty="0"/>
              <a:t>der </a:t>
            </a:r>
            <a:r>
              <a:rPr lang="de-DE" sz="1800" dirty="0" smtClean="0"/>
              <a:t>Lebensbedingungen </a:t>
            </a:r>
            <a:r>
              <a:rPr lang="de-DE" sz="1800" dirty="0"/>
              <a:t>(Dorf, Natur und Infrastruktur)</a:t>
            </a:r>
          </a:p>
          <a:p>
            <a:pPr marL="434975" indent="-34290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charset="2"/>
              <a:buChar char="§"/>
            </a:pPr>
            <a:r>
              <a:rPr lang="de-DE" sz="1800" dirty="0"/>
              <a:t>N</a:t>
            </a:r>
            <a:r>
              <a:rPr lang="de-DE" sz="1800" dirty="0" smtClean="0"/>
              <a:t>eue </a:t>
            </a:r>
            <a:r>
              <a:rPr lang="de-DE" sz="1800" dirty="0"/>
              <a:t>Erwerbsfelder und Ländliche </a:t>
            </a:r>
            <a:r>
              <a:rPr lang="de-DE" sz="1800" dirty="0" smtClean="0"/>
              <a:t>Dynamik </a:t>
            </a:r>
            <a:r>
              <a:rPr lang="de-DE" sz="1800" dirty="0"/>
              <a:t>(Dienstleistungsorientierte Dynamik</a:t>
            </a:r>
            <a:r>
              <a:rPr lang="de-DE" sz="1800" dirty="0" smtClean="0"/>
              <a:t>)</a:t>
            </a:r>
          </a:p>
          <a:p>
            <a:pPr marL="434975" indent="-34290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charset="2"/>
              <a:buChar char="§"/>
            </a:pPr>
            <a:r>
              <a:rPr lang="de-DE" sz="1800" dirty="0" smtClean="0"/>
              <a:t>Erschließung neuer Märkte und Zielgruppen</a:t>
            </a:r>
            <a:endParaRPr lang="de-DE" sz="1800" dirty="0"/>
          </a:p>
          <a:p>
            <a:pPr marL="434975" indent="-34290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charset="2"/>
              <a:buChar char="§"/>
            </a:pPr>
            <a:r>
              <a:rPr lang="de-DE" sz="1800" dirty="0" smtClean="0"/>
              <a:t>Erwerb von</a:t>
            </a:r>
            <a:r>
              <a:rPr lang="de-DE" sz="1800" dirty="0"/>
              <a:t> </a:t>
            </a:r>
            <a:r>
              <a:rPr lang="de-DE" sz="1800" dirty="0" smtClean="0"/>
              <a:t>Fachwissen durch Kooperation (</a:t>
            </a:r>
            <a:r>
              <a:rPr lang="de-DE" sz="1800" dirty="0" err="1"/>
              <a:t>Know-How</a:t>
            </a:r>
            <a:r>
              <a:rPr lang="de-DE" sz="1800" dirty="0"/>
              <a:t>-Transfer, Innovation</a:t>
            </a:r>
            <a:r>
              <a:rPr lang="de-DE" sz="1800" dirty="0" smtClean="0"/>
              <a:t>) </a:t>
            </a:r>
          </a:p>
          <a:p>
            <a:pPr marL="434975" indent="-34290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charset="2"/>
              <a:buChar char="§"/>
            </a:pPr>
            <a:r>
              <a:rPr lang="de-DE" sz="1800" dirty="0" smtClean="0"/>
              <a:t>Entwicklung von partnerschaftlichen </a:t>
            </a:r>
            <a:r>
              <a:rPr lang="de-DE" sz="1800" dirty="0"/>
              <a:t>Strukturen</a:t>
            </a:r>
          </a:p>
          <a:p>
            <a:pPr marL="434975" indent="-34290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charset="2"/>
              <a:buChar char="§"/>
            </a:pPr>
            <a:r>
              <a:rPr lang="de-DE" sz="1800" dirty="0" smtClean="0"/>
              <a:t>Stärkung der </a:t>
            </a:r>
            <a:r>
              <a:rPr lang="de-DE" sz="1800" dirty="0"/>
              <a:t>regionale Identität </a:t>
            </a:r>
            <a:r>
              <a:rPr lang="de-DE" sz="1800" dirty="0" smtClean="0"/>
              <a:t>und Kultur</a:t>
            </a:r>
          </a:p>
          <a:p>
            <a:pPr marL="434975" indent="-34290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charset="2"/>
              <a:buChar char="§"/>
            </a:pPr>
            <a:r>
              <a:rPr lang="de-DE" sz="1800" dirty="0" smtClean="0"/>
              <a:t>Aufwertung des Images </a:t>
            </a:r>
            <a:r>
              <a:rPr lang="de-DE" sz="1800" dirty="0"/>
              <a:t>der </a:t>
            </a:r>
            <a:r>
              <a:rPr lang="de-DE" sz="1800" dirty="0" smtClean="0"/>
              <a:t>Region</a:t>
            </a:r>
          </a:p>
          <a:p>
            <a:pPr marL="434975" indent="-342900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charset="2"/>
              <a:buChar char="§"/>
            </a:pPr>
            <a:r>
              <a:rPr lang="de-DE" sz="1800" dirty="0" smtClean="0"/>
              <a:t>Steigerung der soziale </a:t>
            </a:r>
            <a:r>
              <a:rPr lang="de-DE" sz="1800" dirty="0"/>
              <a:t>und wirtschaftliche </a:t>
            </a:r>
            <a:r>
              <a:rPr lang="de-DE" sz="1800" dirty="0" smtClean="0"/>
              <a:t>Attraktivität (z.B. für Wohnen, </a:t>
            </a:r>
            <a:r>
              <a:rPr lang="de-DE" sz="1800" dirty="0"/>
              <a:t>Arbeiten)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881560" y="6479199"/>
            <a:ext cx="204578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200" dirty="0" smtClean="0"/>
              <a:t>Quelle</a:t>
            </a:r>
            <a:r>
              <a:rPr lang="de-DE" sz="1200" dirty="0"/>
              <a:t>: </a:t>
            </a:r>
            <a:r>
              <a:rPr lang="de-DE" sz="1200" dirty="0" smtClean="0"/>
              <a:t>nach </a:t>
            </a:r>
            <a:r>
              <a:rPr lang="de-DE" sz="1200" dirty="0" err="1" smtClean="0"/>
              <a:t>Geissendörfer</a:t>
            </a:r>
            <a:r>
              <a:rPr lang="de-DE" sz="1200" dirty="0" smtClean="0"/>
              <a:t> 2000</a:t>
            </a:r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340242" y="317541"/>
            <a:ext cx="86123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Wirkung von </a:t>
            </a:r>
            <a:r>
              <a:rPr lang="de-DE" sz="2000" b="1" dirty="0" smtClean="0"/>
              <a:t>Großschutzgebieten für die Regionalentwicklung</a:t>
            </a:r>
            <a:endParaRPr lang="ru-RU" sz="2000" b="1" dirty="0" smtClean="0"/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Влияние национальных природных ландшафтов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 региональное развитие</a:t>
            </a:r>
            <a:endParaRPr lang="de-DE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4646429" y="1153571"/>
            <a:ext cx="4306186" cy="4885722"/>
          </a:xfrm>
          <a:prstGeom prst="rect">
            <a:avLst/>
          </a:prstGeom>
          <a:solidFill>
            <a:srgbClr val="FFFFFF"/>
          </a:solidFill>
          <a:ln/>
        </p:spPr>
        <p:txBody>
          <a:bodyPr vert="horz" lIns="18000" tIns="45720" rIns="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spcBef>
                <a:spcPct val="0"/>
              </a:spcBef>
              <a:buFontTx/>
              <a:buNone/>
            </a:pPr>
            <a:endParaRPr lang="de-DE" sz="1200" b="1" dirty="0" smtClean="0">
              <a:latin typeface="Arial" charset="0"/>
            </a:endParaRPr>
          </a:p>
          <a:p>
            <a:pPr marL="434975" indent="-342900">
              <a:spcBef>
                <a:spcPct val="0"/>
              </a:spcBef>
              <a:spcAft>
                <a:spcPct val="25000"/>
              </a:spcAft>
              <a:buFont typeface="Wingdings" charset="2"/>
              <a:buChar char="§"/>
            </a:pPr>
            <a:r>
              <a:rPr lang="ru-RU" sz="1800" dirty="0" smtClean="0"/>
              <a:t>Улучшение жизненных условий (сельских населённых пунктов, природы и инфраструктуры</a:t>
            </a:r>
            <a:r>
              <a:rPr lang="de-DE" sz="1800" dirty="0" smtClean="0"/>
              <a:t>)</a:t>
            </a:r>
          </a:p>
          <a:p>
            <a:pPr marL="434975" indent="-342900">
              <a:spcBef>
                <a:spcPct val="0"/>
              </a:spcBef>
              <a:spcAft>
                <a:spcPct val="25000"/>
              </a:spcAft>
              <a:buFont typeface="Wingdings" charset="2"/>
              <a:buChar char="§"/>
            </a:pPr>
            <a:r>
              <a:rPr lang="ru-RU" sz="1800" dirty="0" smtClean="0"/>
              <a:t>Новые сферы извлечения дохода и динамика сельской жизни </a:t>
            </a:r>
            <a:r>
              <a:rPr lang="de-DE" sz="1800" dirty="0" smtClean="0"/>
              <a:t>(</a:t>
            </a:r>
            <a:r>
              <a:rPr lang="ru-RU" sz="1800" dirty="0" smtClean="0"/>
              <a:t>динамика, ориентированная на оказание услуг</a:t>
            </a:r>
            <a:r>
              <a:rPr lang="de-DE" sz="1800" dirty="0" smtClean="0"/>
              <a:t>)</a:t>
            </a:r>
          </a:p>
          <a:p>
            <a:pPr marL="434975" indent="-342900">
              <a:spcBef>
                <a:spcPct val="0"/>
              </a:spcBef>
              <a:spcAft>
                <a:spcPct val="25000"/>
              </a:spcAft>
              <a:buFont typeface="Wingdings" charset="2"/>
              <a:buChar char="§"/>
            </a:pPr>
            <a:r>
              <a:rPr lang="ru-RU" sz="1800" dirty="0" smtClean="0"/>
              <a:t>Появление новых рынков и целевых групп</a:t>
            </a:r>
            <a:endParaRPr lang="de-DE" sz="1800" dirty="0" smtClean="0"/>
          </a:p>
          <a:p>
            <a:pPr marL="434975" indent="-342900">
              <a:spcBef>
                <a:spcPct val="0"/>
              </a:spcBef>
              <a:spcAft>
                <a:spcPct val="25000"/>
              </a:spcAft>
              <a:buFont typeface="Wingdings" charset="2"/>
              <a:buChar char="§"/>
            </a:pPr>
            <a:r>
              <a:rPr lang="ru-RU" sz="1800" dirty="0" smtClean="0"/>
              <a:t>Получение профессиональных знаний благодаря кооперированию и сотрудничеству</a:t>
            </a:r>
            <a:r>
              <a:rPr lang="de-DE" sz="1800" dirty="0" smtClean="0"/>
              <a:t> (</a:t>
            </a:r>
            <a:r>
              <a:rPr lang="ru-RU" sz="1800" dirty="0" smtClean="0"/>
              <a:t>трансфер ноу-хау, инновации</a:t>
            </a:r>
            <a:r>
              <a:rPr lang="de-DE" sz="1800" dirty="0" smtClean="0"/>
              <a:t>) </a:t>
            </a:r>
          </a:p>
          <a:p>
            <a:pPr marL="434975" indent="-342900">
              <a:spcBef>
                <a:spcPct val="0"/>
              </a:spcBef>
              <a:spcAft>
                <a:spcPct val="25000"/>
              </a:spcAft>
              <a:buFont typeface="Wingdings" charset="2"/>
              <a:buChar char="§"/>
            </a:pPr>
            <a:r>
              <a:rPr lang="ru-RU" sz="1800" dirty="0" smtClean="0"/>
              <a:t>Развитие партнёрских структур</a:t>
            </a:r>
            <a:endParaRPr lang="de-DE" sz="1800" dirty="0" smtClean="0"/>
          </a:p>
          <a:p>
            <a:pPr marL="434975" indent="-342900">
              <a:spcBef>
                <a:spcPct val="0"/>
              </a:spcBef>
              <a:spcAft>
                <a:spcPct val="25000"/>
              </a:spcAft>
              <a:buFont typeface="Wingdings" charset="2"/>
              <a:buChar char="§"/>
            </a:pPr>
            <a:r>
              <a:rPr lang="ru-RU" sz="1800" dirty="0" smtClean="0"/>
              <a:t>Усиление региональной самоидентификации и культуры</a:t>
            </a:r>
            <a:endParaRPr lang="de-DE" sz="1800" dirty="0" smtClean="0"/>
          </a:p>
          <a:p>
            <a:pPr marL="434975" indent="-342900">
              <a:spcBef>
                <a:spcPct val="0"/>
              </a:spcBef>
              <a:spcAft>
                <a:spcPct val="25000"/>
              </a:spcAft>
              <a:buFont typeface="Wingdings" charset="2"/>
              <a:buChar char="§"/>
            </a:pPr>
            <a:r>
              <a:rPr lang="ru-RU" sz="1800" dirty="0" smtClean="0"/>
              <a:t>Улучшение имиджа региона</a:t>
            </a:r>
            <a:endParaRPr lang="de-DE" sz="1800" dirty="0" smtClean="0"/>
          </a:p>
          <a:p>
            <a:pPr marL="434975" indent="-342900">
              <a:spcBef>
                <a:spcPct val="0"/>
              </a:spcBef>
              <a:spcAft>
                <a:spcPct val="25000"/>
              </a:spcAft>
              <a:buFont typeface="Wingdings" charset="2"/>
              <a:buChar char="§"/>
            </a:pPr>
            <a:r>
              <a:rPr lang="ru-RU" sz="1800" dirty="0" smtClean="0"/>
              <a:t>Повышение социальной и экономической привлекательности</a:t>
            </a:r>
            <a:r>
              <a:rPr lang="de-DE" sz="1800" dirty="0" smtClean="0"/>
              <a:t> (</a:t>
            </a:r>
            <a:r>
              <a:rPr lang="ru-RU" sz="1800" dirty="0" smtClean="0"/>
              <a:t>например, для проживания, для работы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362200" y="6479199"/>
            <a:ext cx="197201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200" dirty="0" smtClean="0"/>
              <a:t>Источник</a:t>
            </a:r>
            <a:r>
              <a:rPr lang="de-DE" sz="1200" dirty="0" smtClean="0"/>
              <a:t>: </a:t>
            </a:r>
            <a:r>
              <a:rPr lang="ru-RU" sz="1200" dirty="0" err="1" smtClean="0"/>
              <a:t>Гайсендёрфер</a:t>
            </a:r>
            <a:r>
              <a:rPr lang="ru-RU" sz="1200" dirty="0" smtClean="0"/>
              <a:t> </a:t>
            </a:r>
            <a:r>
              <a:rPr lang="de-DE" sz="1200" dirty="0" smtClean="0"/>
              <a:t>2000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18603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2712</Words>
  <Application>Microsoft Office PowerPoint</Application>
  <PresentationFormat>Экран (4:3)</PresentationFormat>
  <Paragraphs>405</Paragraphs>
  <Slides>31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Тема Office</vt:lpstr>
      <vt:lpstr>1_Тема Office</vt:lpstr>
      <vt:lpstr>2_Тема Office</vt:lpstr>
      <vt:lpstr>Bild</vt:lpstr>
      <vt:lpstr>Förderung der Regionalentwicklung und des Tourismus durch Naturschutzgebiete, insbesondere Biosphärenreservate  Содействие региональному развитию и туризму через особо охраняемые природные территории, особенно биосферные заповедники </vt:lpstr>
      <vt:lpstr>Презентация PowerPoint</vt:lpstr>
      <vt:lpstr>Großschutzgebiete in Deutschland Национальные природные ландшафты в Германии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Tourismusrelevante Stärken von Großschutzgebieten Сильные стороны национальных природных ландшафтов, важные для туризма</vt:lpstr>
      <vt:lpstr>Wirkung von Großschutzgebieten für die Tourismusentwicklung Влияние национальных природных ландшафтов на развитие туризма</vt:lpstr>
      <vt:lpstr>Zielgruppen für Großschutzgebiete  Целевые группы для национальных природных ландшафтов</vt:lpstr>
      <vt:lpstr>Typisierung naturtouristischer Zielgruppen Типирование целевых групп в природном туризме</vt:lpstr>
      <vt:lpstr>Der „normale“ Naturtourist ...</vt:lpstr>
      <vt:lpstr>„Нормальный“ природный турист...</vt:lpstr>
      <vt:lpstr>Trends im Naturtourismus - Тенденции / тренды в природном туризме</vt:lpstr>
      <vt:lpstr> 17 Biosphärenreservate in Deutschland 17 биосферных заповедников в Германии </vt:lpstr>
      <vt:lpstr>Презентация PowerPoint</vt:lpstr>
      <vt:lpstr>Aufgaben eines Biosphärenreservats  -  Задачи биосферного заповедника  </vt:lpstr>
      <vt:lpstr>Funktionen von Biosphärenreservaten          Функции биосферных заповедников   </vt:lpstr>
      <vt:lpstr>Презентация PowerPoint</vt:lpstr>
      <vt:lpstr>Презентация PowerPoint</vt:lpstr>
      <vt:lpstr>Презентация PowerPoint</vt:lpstr>
      <vt:lpstr>Baumkronenpfad im Nationalpark Hainich Прогулочная тропа в кронах деревьев в национальном парке  Хайних</vt:lpstr>
      <vt:lpstr>Презентация PowerPoint</vt:lpstr>
      <vt:lpstr>Kooperation Privatwirtschaft - Naturschutz  über Partnerprogramme Сотрудничество между частной экономикой  и сферой охраны окружающей среды через партнёрские программы</vt:lpstr>
      <vt:lpstr>Was sind Partnerprogramme? Что такое партнёрские программы? </vt:lpstr>
      <vt:lpstr>Презентация PowerPoint</vt:lpstr>
      <vt:lpstr>Mindestanforderungen an Partner –  Минимальные требования к партнёру</vt:lpstr>
      <vt:lpstr>Wirtschaftliche Effekte Biosphärenreservate in Deutschland  Экономический эффект от биосферных заповедников в Германии</vt:lpstr>
      <vt:lpstr>Bedeutung Schutzgebiete für Tourismus  Значение охранных территорий для туризма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Leitfaden für die</dc:title>
  <dc:creator>qcJJol9GQ0g1zz9C</dc:creator>
  <cp:lastModifiedBy>Елена</cp:lastModifiedBy>
  <cp:revision>99</cp:revision>
  <cp:lastPrinted>2017-10-20T11:46:51Z</cp:lastPrinted>
  <dcterms:created xsi:type="dcterms:W3CDTF">2017-09-18T10:41:32Z</dcterms:created>
  <dcterms:modified xsi:type="dcterms:W3CDTF">2017-10-23T07:03:59Z</dcterms:modified>
</cp:coreProperties>
</file>