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9" r:id="rId4"/>
    <p:sldId id="260" r:id="rId5"/>
    <p:sldId id="261" r:id="rId6"/>
    <p:sldId id="263" r:id="rId7"/>
    <p:sldId id="309" r:id="rId8"/>
    <p:sldId id="303" r:id="rId9"/>
    <p:sldId id="304" r:id="rId10"/>
    <p:sldId id="305" r:id="rId11"/>
    <p:sldId id="306" r:id="rId12"/>
    <p:sldId id="307" r:id="rId13"/>
    <p:sldId id="308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00D0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09" autoAdjust="0"/>
    <p:restoredTop sz="94660" autoAdjust="0"/>
  </p:normalViewPr>
  <p:slideViewPr>
    <p:cSldViewPr snapToGrid="0" showGuides="1">
      <p:cViewPr varScale="1">
        <p:scale>
          <a:sx n="75" d="100"/>
          <a:sy n="75" d="100"/>
        </p:scale>
        <p:origin x="-102" y="-8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8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54B8-05B0-4505-A5DB-AE764E0B6C35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A9EA4-5794-4DA0-A2F9-348C2B060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15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886" y="109623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5886" y="364122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D0B2-368B-49A8-BD19-2EE308E00ED7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53D-E593-4F5A-BC7E-F8EBD3291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14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113" y="365125"/>
            <a:ext cx="9940835" cy="88890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460F-1443-4503-B0FF-FABA23EE4B84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53D-E593-4F5A-BC7E-F8EBD3291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233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24A9-4382-4188-B685-1B668D0FAA04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53D-E593-4F5A-BC7E-F8EBD3291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00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7978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B147-445F-43B2-8E89-F3620CF7D12C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55AB-A68E-451A-8456-93E594E3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085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503E-2D19-4E7D-8856-82A2E82CB691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55AB-A68E-451A-8456-93E594E3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13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2800-AF15-4F24-B4CE-4F6933428B81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55AB-A68E-451A-8456-93E594E3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392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8CEB-E4F1-4D05-9D70-3BD0CACA35EF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55AB-A68E-451A-8456-93E594E3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41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1DA7-E0BD-4621-B230-23E5C2FD3DCC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55AB-A68E-451A-8456-93E594E3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3165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644D-41D2-4B85-ABC1-C5E4B89BDD47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55AB-A68E-451A-8456-93E594E3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6082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27A6-2769-4E58-AC86-F97282C29913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55AB-A68E-451A-8456-93E594E3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03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113" y="365125"/>
            <a:ext cx="9940835" cy="88890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0945-6052-4AB3-A4CE-F016929E9229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53D-E593-4F5A-BC7E-F8EBD3291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382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74A6-19D2-4E9F-A545-37D04A64F7E1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55AB-A68E-451A-8456-93E594E3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4597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94AC-030F-467A-87D0-E9425C0ECF79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55AB-A68E-451A-8456-93E594E3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9496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E67F-61AF-45B1-AC72-442C836E662F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55AB-A68E-451A-8456-93E594E3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2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8B27-67A8-4748-BD34-AA80715BCFBD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53D-E593-4F5A-BC7E-F8EBD3291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7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113" y="365125"/>
            <a:ext cx="9940835" cy="88890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46D-5086-4972-AA75-FC5FA3238671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53D-E593-4F5A-BC7E-F8EBD3291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093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B5AB-98B3-4F0A-8B0F-BB71D8201C48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53D-E593-4F5A-BC7E-F8EBD3291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70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113" y="365125"/>
            <a:ext cx="9940835" cy="88890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3D22-7A41-4357-ADA6-B4986F2E7297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53D-E593-4F5A-BC7E-F8EBD3291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960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2C82-2A4B-4A2E-93D4-5AFB00727976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9B49053D-E593-4F5A-BC7E-F8EBD3291F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478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A15F-A0F3-4814-86AC-0920C9922B45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53D-E593-4F5A-BC7E-F8EBD3291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75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C5E5-7105-4B2C-A2CD-BB6253BCCA98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53D-E593-4F5A-BC7E-F8EBD3291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74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113" y="365125"/>
            <a:ext cx="9940835" cy="88890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Министерство природных ресурсов и экологии Калининградской области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5C2C4-3723-476E-93AD-93C87FC7A8C7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9053D-E593-4F5A-BC7E-F8EBD3291F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65125"/>
            <a:ext cx="1750423" cy="8889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1" y="66842"/>
            <a:ext cx="1143086" cy="1383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065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C19FE-3526-4A81-9303-EAB637F4999A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F55AB-A68E-451A-8456-93E594E3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608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6800" y="4013860"/>
            <a:ext cx="8197275" cy="1555667"/>
          </a:xfrm>
          <a:ln>
            <a:noFill/>
          </a:ln>
        </p:spPr>
        <p:txBody>
          <a:bodyPr/>
          <a:lstStyle/>
          <a:p>
            <a:pPr algn="r"/>
            <a:r>
              <a:rPr lang="ru-RU" sz="3200" b="1" dirty="0" smtClean="0"/>
              <a:t>Развитие системы ООПТ регионального значения на территории Калининградской области</a:t>
            </a:r>
            <a:endParaRPr lang="ru-RU" sz="4400" b="1" dirty="0"/>
          </a:p>
        </p:txBody>
      </p:sp>
      <p:pic>
        <p:nvPicPr>
          <p:cNvPr id="2051" name="Picture 3" descr="C:\Users\a.shtennikova1\Desktop\Панькова\флешка-личное\картинки-работа\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706" y="0"/>
            <a:ext cx="10972800" cy="6858000"/>
          </a:xfrm>
          <a:prstGeom prst="parallelogram">
            <a:avLst>
              <a:gd name="adj" fmla="val 87165"/>
            </a:avLst>
          </a:prstGeom>
          <a:noFill/>
          <a:ln w="34925">
            <a:solidFill>
              <a:srgbClr val="92D050">
                <a:alpha val="43000"/>
              </a:srgb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39659" y="494675"/>
            <a:ext cx="3879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министра природных ресурсов и экологии - начальник департамента лесного хозяйства и использования объектов животного мира Калининградской области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Л.Г. Поплавская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2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Правительством Калининградской области проводится работа по возрождению особо охраняемой природной территории на Балтийской косе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0300" y="6508750"/>
            <a:ext cx="2743200" cy="365125"/>
          </a:xfrm>
        </p:spPr>
        <p:txBody>
          <a:bodyPr/>
          <a:lstStyle/>
          <a:p>
            <a:fld id="{9B49053D-E593-4F5A-BC7E-F8EBD3291F3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39" r="7062"/>
          <a:stretch>
            <a:fillRect/>
          </a:stretch>
        </p:blipFill>
        <p:spPr bwMode="auto">
          <a:xfrm>
            <a:off x="1244600" y="4076406"/>
            <a:ext cx="396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 descr="C:\Users\user\Desktop\Мои новые документы\фоточки природы\птичка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45" r="7481" b="10460"/>
          <a:stretch>
            <a:fillRect/>
          </a:stretch>
        </p:blipFill>
        <p:spPr bwMode="auto">
          <a:xfrm>
            <a:off x="1244600" y="1570181"/>
            <a:ext cx="396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6571" y="1560512"/>
            <a:ext cx="576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07000" y="2557708"/>
            <a:ext cx="2882900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Местоположение проектируемой ООПТ: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Балтийский муниципальный район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Площадь проектируемой ООПТ: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2248 га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Рекомендуемая категория: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государственный природный заказник,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профиль комплексный (ландшафтный)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9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(ландшафтный) заказник «Балтийская Коса»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0300" y="6508750"/>
            <a:ext cx="2743200" cy="365125"/>
          </a:xfrm>
        </p:spPr>
        <p:txBody>
          <a:bodyPr/>
          <a:lstStyle/>
          <a:p>
            <a:fld id="{9B49053D-E593-4F5A-BC7E-F8EBD3291F3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6000" y="1439242"/>
            <a:ext cx="4860000" cy="265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особой охраны территории Балтийской Косы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сохранение участков естественного и искусственного 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дюнного, лесного и приморских </a:t>
            </a:r>
            <a:r>
              <a:rPr lang="ru-RU" sz="1400" dirty="0" smtClean="0">
                <a:effectLst>
                  <a:glow rad="596900">
                    <a:schemeClr val="accent1">
                      <a:alpha val="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выполняющих важные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средообразующие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защитные функции;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сохранение ценных растительных сообществ дюн и лесов;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сохранение биологического разнообразия животных и 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растений, редких и особо охраняемых видов;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сохранение объектов историко-культурного и научного наследия.</a:t>
            </a:r>
          </a:p>
        </p:txBody>
      </p:sp>
      <p:pic>
        <p:nvPicPr>
          <p:cNvPr id="10" name="Picture 8" descr="C:\Documents and Settings\Админ\Рабочий стол\балткосасамолета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1578200"/>
            <a:ext cx="4860000" cy="2520000"/>
          </a:xfrm>
          <a:prstGeom prst="rect">
            <a:avLst/>
          </a:prstGeom>
          <a:noFill/>
        </p:spPr>
      </p:pic>
      <p:pic>
        <p:nvPicPr>
          <p:cNvPr id="11" name="Picture 7" descr="C:\Documents and Settings\Админ\Рабочий стол\балткоса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486" y="4101310"/>
            <a:ext cx="3240000" cy="2160000"/>
          </a:xfrm>
          <a:prstGeom prst="rect">
            <a:avLst/>
          </a:prstGeom>
          <a:noFill/>
        </p:spPr>
      </p:pic>
      <p:pic>
        <p:nvPicPr>
          <p:cNvPr id="13" name="Содержимое 8" descr="балтийск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4658" y="4101310"/>
            <a:ext cx="3240000" cy="2160000"/>
          </a:xfrm>
          <a:prstGeom prst="rect">
            <a:avLst/>
          </a:prstGeom>
        </p:spPr>
      </p:pic>
      <p:pic>
        <p:nvPicPr>
          <p:cNvPr id="14" name="Picture 9" descr="C:\Documents and Settings\Админ\Рабочий стол\балткоса2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1899" y="4101310"/>
            <a:ext cx="324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29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0300" y="6508750"/>
            <a:ext cx="2743200" cy="365125"/>
          </a:xfrm>
        </p:spPr>
        <p:txBody>
          <a:bodyPr/>
          <a:lstStyle/>
          <a:p>
            <a:fld id="{9B49053D-E593-4F5A-BC7E-F8EBD3291F3C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6" name="Содержимое 10" descr="IMG_0545.jpg"/>
          <p:cNvPicPr>
            <a:picLocks noChangeAspect="1"/>
          </p:cNvPicPr>
          <p:nvPr/>
        </p:nvPicPr>
        <p:blipFill>
          <a:blip r:embed="rId2" cstate="print"/>
          <a:srcRect b="48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5740400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600" b="1" i="1" dirty="0">
              <a:solidFill>
                <a:srgbClr val="53D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9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Карта ООПТ Калининградской области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53D-E593-4F5A-BC7E-F8EBD3291F3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" name="Рисунок 9" descr="WinGIS - область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0199" y="1244600"/>
            <a:ext cx="11520000" cy="5580000"/>
          </a:xfrm>
          <a:prstGeom prst="rect">
            <a:avLst/>
          </a:prstGeom>
        </p:spPr>
      </p:pic>
      <p:sp>
        <p:nvSpPr>
          <p:cNvPr id="14" name="Номер слайда 10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9053D-E593-4F5A-BC7E-F8EBD3291F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0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об особо охраняемых природных территориях и памятниках природы Калининградской области 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2014-2016 годах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42900" y="1447801"/>
          <a:ext cx="11468100" cy="5139075"/>
        </p:xfrm>
        <a:graphic>
          <a:graphicData uri="http://schemas.openxmlformats.org/drawingml/2006/table">
            <a:tbl>
              <a:tblPr/>
              <a:tblGrid>
                <a:gridCol w="4875911"/>
                <a:gridCol w="2519498"/>
                <a:gridCol w="1996961"/>
                <a:gridCol w="2075730"/>
              </a:tblGrid>
              <a:tr h="18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SimSun"/>
                          <a:cs typeface="Times New Roman"/>
                        </a:rPr>
                        <a:t>Наименование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SimSun"/>
                          <a:cs typeface="Times New Roman"/>
                        </a:rPr>
                        <a:t>Данные по динамике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Особо охраняемые природные территории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SimSun"/>
                          <a:cs typeface="Times New Roman"/>
                        </a:rPr>
                        <a:t>2014 год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SimSun"/>
                          <a:cs typeface="Times New Roman"/>
                        </a:rPr>
                        <a:t>2015 год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SimSun"/>
                          <a:cs typeface="Times New Roman"/>
                        </a:rPr>
                        <a:t>2016 год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 всего 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 площадь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75 шт.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65 тыс.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65 шт.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64,2 тыс. га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66 шт.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65,52 тыс. га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ООПТ федерального значения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1 шт.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1 шт.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1 шт.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 национальный парк «Куршская коса», площадь, га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6621 га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6621 га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6 621 га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ООПТ регионального значения, из них: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58,38 тыс. га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57,58 тыс. га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58,90 тыс. га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 памятники природы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 площадь, га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61 </a:t>
                      </a:r>
                      <a:r>
                        <a:rPr lang="ru-RU" sz="1000" dirty="0" smtClean="0">
                          <a:latin typeface="Times New Roman"/>
                          <a:ea typeface="SimSun"/>
                          <a:cs typeface="Times New Roman"/>
                        </a:rPr>
                        <a:t>шт.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180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51 шт</a:t>
                      </a:r>
                      <a:r>
                        <a:rPr lang="ru-RU" sz="1000" dirty="0" smtClean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180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52 шт.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1 496,3 га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 «Природный парк «</a:t>
                      </a:r>
                      <a:r>
                        <a:rPr lang="ru-RU" sz="11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Виштынецкий</a:t>
                      </a: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 площадь, га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1 шт</a:t>
                      </a:r>
                      <a:r>
                        <a:rPr lang="ru-RU" sz="1000" dirty="0" smtClean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22700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1 шт.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22935 га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1 шт.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22935 га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ГПЗ «Дюнный»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ГПЗ «</a:t>
                      </a:r>
                      <a:r>
                        <a:rPr lang="ru-RU" sz="11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Громовский</a:t>
                      </a: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1 шт</a:t>
                      </a:r>
                      <a:r>
                        <a:rPr lang="ru-RU" sz="1000" dirty="0" smtClean="0">
                          <a:latin typeface="Times New Roman"/>
                          <a:ea typeface="SimSun"/>
                          <a:cs typeface="Times New Roman"/>
                        </a:rPr>
                        <a:t>.,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18600 га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SimSun"/>
                          <a:cs typeface="Times New Roman"/>
                        </a:rPr>
                        <a:t>1 </a:t>
                      </a: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шт</a:t>
                      </a:r>
                      <a:r>
                        <a:rPr lang="ru-RU" sz="1000" dirty="0" smtClean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9900 га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SimSun"/>
                          <a:cs typeface="Times New Roman"/>
                        </a:rPr>
                        <a:t>1 шт.,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18600 га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SimSun"/>
                          <a:cs typeface="Times New Roman"/>
                        </a:rPr>
                        <a:t>1 шт.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9900 га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1 </a:t>
                      </a:r>
                      <a:r>
                        <a:rPr lang="ru-RU" sz="1000" dirty="0" smtClean="0">
                          <a:latin typeface="Times New Roman"/>
                          <a:ea typeface="SimSun"/>
                          <a:cs typeface="Times New Roman"/>
                        </a:rPr>
                        <a:t>шт.</a:t>
                      </a:r>
                      <a:r>
                        <a:rPr lang="ru-RU" sz="900" dirty="0" smtClean="0">
                          <a:latin typeface="Calibri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ru-RU" sz="1000" dirty="0" smtClean="0">
                          <a:latin typeface="Times New Roman"/>
                          <a:ea typeface="SimSun"/>
                          <a:cs typeface="Times New Roman"/>
                        </a:rPr>
                        <a:t>18600 </a:t>
                      </a: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1 </a:t>
                      </a:r>
                      <a:r>
                        <a:rPr lang="ru-RU" sz="1000" dirty="0" smtClean="0">
                          <a:latin typeface="Times New Roman"/>
                          <a:ea typeface="SimSun"/>
                          <a:cs typeface="Times New Roman"/>
                        </a:rPr>
                        <a:t>шт., 9 </a:t>
                      </a: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900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ГПЗ геологического профиля (для сохранения проявлений янтаря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Дунаевское</a:t>
                      </a: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«Романовское»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«Пионерское»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«Филино»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Шатровское</a:t>
                      </a: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Тихореченское</a:t>
                      </a: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«Майское»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Могайкино</a:t>
                      </a: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«Покровское»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Надеждинское</a:t>
                      </a: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2»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9 шт.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SimSun"/>
                          <a:cs typeface="Times New Roman"/>
                        </a:rPr>
                        <a:t>6929,4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в том числе: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282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512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294,6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24,8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422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459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1833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385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2717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10 шт.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5968,1 га,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в том числе: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340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277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328,1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24,8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422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303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1118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385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53,2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2717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10 шт.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5968,1 га,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в том числе: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340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277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328,1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24,8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422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303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1118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385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53,2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SimSun"/>
                          <a:cs typeface="Times New Roman"/>
                        </a:rPr>
                        <a:t>2717 га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0300" y="6508750"/>
            <a:ext cx="2743200" cy="365125"/>
          </a:xfrm>
        </p:spPr>
        <p:txBody>
          <a:bodyPr/>
          <a:lstStyle/>
          <a:p>
            <a:fld id="{9B49053D-E593-4F5A-BC7E-F8EBD3291F3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48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Внесение</a:t>
            </a:r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сведений в государственный кадастр недвижимости о границах 9 ООПТ регионального значения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13491"/>
          <a:stretch>
            <a:fillRect/>
          </a:stretch>
        </p:blipFill>
        <p:spPr>
          <a:xfrm>
            <a:off x="1248700" y="1582800"/>
            <a:ext cx="9720000" cy="5040000"/>
          </a:xfrm>
          <a:prstGeom prst="rect">
            <a:avLst/>
          </a:prstGeom>
        </p:spPr>
      </p:pic>
      <p:sp>
        <p:nvSpPr>
          <p:cNvPr id="13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0300" y="6508750"/>
            <a:ext cx="2743200" cy="365125"/>
          </a:xfrm>
        </p:spPr>
        <p:txBody>
          <a:bodyPr/>
          <a:lstStyle/>
          <a:p>
            <a:fld id="{9B49053D-E593-4F5A-BC7E-F8EBD3291F3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14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границах ООПТ регионального значения приостановлена хозяйственная деятельность по заготовке древесины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0300" y="6508750"/>
            <a:ext cx="2743200" cy="365125"/>
          </a:xfrm>
        </p:spPr>
        <p:txBody>
          <a:bodyPr/>
          <a:lstStyle/>
          <a:p>
            <a:fld id="{9B49053D-E593-4F5A-BC7E-F8EBD3291F3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026" name="Picture 2" descr="O:\Общие документы\Монастырская Ирина\Презентация\38009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1" y="1475100"/>
            <a:ext cx="7541147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29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ООПТ регионального значения категории «Аллеи»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0300" y="6508750"/>
            <a:ext cx="2743200" cy="365125"/>
          </a:xfrm>
        </p:spPr>
        <p:txBody>
          <a:bodyPr/>
          <a:lstStyle/>
          <a:p>
            <a:fld id="{9B49053D-E593-4F5A-BC7E-F8EBD3291F3C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3" name="Рисунок 12" descr="C:\Documents and Settings\i.monastyrskaya\Мои документы\Downloads\image1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000" y="2186300"/>
            <a:ext cx="864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1612443"/>
            <a:ext cx="86614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Местоположение проектируемой ООПТ: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Нестеровский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Рекомендуемая категория: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Аллеи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9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ООПТ регионального значения категории «Памятник природы» геологического значения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0300" y="6508750"/>
            <a:ext cx="2743200" cy="365125"/>
          </a:xfrm>
        </p:spPr>
        <p:txBody>
          <a:bodyPr/>
          <a:lstStyle/>
          <a:p>
            <a:fld id="{9B49053D-E593-4F5A-BC7E-F8EBD3291F3C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 descr="C:\Documents and Settings\i.monastyrskaya\Мои документы\Downloads\image2.JPG"/>
          <p:cNvPicPr/>
          <p:nvPr/>
        </p:nvPicPr>
        <p:blipFill>
          <a:blip r:embed="rId2" cstate="print"/>
          <a:srcRect t="16846"/>
          <a:stretch>
            <a:fillRect/>
          </a:stretch>
        </p:blipFill>
        <p:spPr bwMode="auto">
          <a:xfrm>
            <a:off x="691600" y="2630800"/>
            <a:ext cx="5040000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:\фото\IMG_20170421_125240.jpg"/>
          <p:cNvPicPr>
            <a:picLocks noChangeArrowheads="1"/>
          </p:cNvPicPr>
          <p:nvPr/>
        </p:nvPicPr>
        <p:blipFill>
          <a:blip r:embed="rId3" cstate="print"/>
          <a:srcRect b="25772"/>
          <a:stretch>
            <a:fillRect/>
          </a:stretch>
        </p:blipFill>
        <p:spPr bwMode="auto">
          <a:xfrm>
            <a:off x="6442075" y="2635232"/>
            <a:ext cx="5040000" cy="378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87500" y="1600200"/>
            <a:ext cx="9017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Местоположение проектируемой ООПТ: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Природный парк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Виштынецкий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Характеристика проектируемой ООПТ: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6,1 м в диаметре, 4 м в высоту (над уровнем почвы), 16 м в обхвате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Рекомендуемая категория: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Памятник природы, профиль геологический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9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ООПТ местного значения – городские (поселковые) парки культуры и отдыха: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0300" y="6508750"/>
            <a:ext cx="2743200" cy="365125"/>
          </a:xfrm>
        </p:spPr>
        <p:txBody>
          <a:bodyPr/>
          <a:lstStyle/>
          <a:p>
            <a:fld id="{9B49053D-E593-4F5A-BC7E-F8EBD3291F3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2600" y="1765300"/>
            <a:ext cx="1120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Багратионовск – «Городской парк г. Багратионовска», «Парк п. Владимирово»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Ладушкин – парк по ул. Первомайская, городской парк по пер. Почтовый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Озерск – «Парк Заречный», «Городской парк г. Озерска»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Правдинск – «Сосновый бор»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Светлый – «Городской парк культуры и отдыха города Светлый»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Славск – «Городской парк им. Ю. Гагарина»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9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биосферного резервата на базе существующей ООПТ регионального значения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природный парк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Виштынецкий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0300" y="6508750"/>
            <a:ext cx="2743200" cy="365125"/>
          </a:xfrm>
        </p:spPr>
        <p:txBody>
          <a:bodyPr/>
          <a:lstStyle/>
          <a:p>
            <a:fld id="{9B49053D-E593-4F5A-BC7E-F8EBD3291F3C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122" y="1572368"/>
            <a:ext cx="97200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29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епартамент">
      <a:dk1>
        <a:sysClr val="windowText" lastClr="000000"/>
      </a:dk1>
      <a:lt1>
        <a:sysClr val="window" lastClr="FFFFFF"/>
      </a:lt1>
      <a:dk2>
        <a:srgbClr val="EDAC39"/>
      </a:dk2>
      <a:lt2>
        <a:srgbClr val="2D7F8A"/>
      </a:lt2>
      <a:accent1>
        <a:srgbClr val="10464A"/>
      </a:accent1>
      <a:accent2>
        <a:srgbClr val="930B0F"/>
      </a:accent2>
      <a:accent3>
        <a:srgbClr val="CFCFCF"/>
      </a:accent3>
      <a:accent4>
        <a:srgbClr val="10464A"/>
      </a:accent4>
      <a:accent5>
        <a:srgbClr val="717171"/>
      </a:accent5>
      <a:accent6>
        <a:srgbClr val="CFCFCF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4552</TotalTime>
  <Words>674</Words>
  <Application>Microsoft Office PowerPoint</Application>
  <PresentationFormat>Произвольный</PresentationFormat>
  <Paragraphs>154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Специальное оформление</vt:lpstr>
      <vt:lpstr>Развитие системы ООПТ регионального значения на территории Калининградской области</vt:lpstr>
      <vt:lpstr>Карта ООПТ Калининградской области</vt:lpstr>
      <vt:lpstr>Сведения об особо охраняемых природных территориях и памятниках природы Калининградской области в  2014-2016 годах</vt:lpstr>
      <vt:lpstr>Внесение сведений в государственный кадастр недвижимости о границах 9 ООПТ регионального значения</vt:lpstr>
      <vt:lpstr>В границах ООПТ регионального значения приостановлена хозяйственная деятельность по заготовке древесины</vt:lpstr>
      <vt:lpstr>Создание ООПТ регионального значения категории «Аллеи»</vt:lpstr>
      <vt:lpstr>Создание ООПТ регионального значения категории «Памятник природы» геологического значения</vt:lpstr>
      <vt:lpstr>ООПТ местного значения – городские (поселковые) парки культуры и отдыха:</vt:lpstr>
      <vt:lpstr>Создание биосферного резервата на базе существующей ООПТ регионального значения –  природный парк «Виштынецкий»</vt:lpstr>
      <vt:lpstr>В настоящее время Правительством Калининградской области проводится работа по возрождению особо охраняемой природной территории на Балтийской косе</vt:lpstr>
      <vt:lpstr>Комплексный (ландшафтный) заказник «Балтийская Коса»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Рогачикова</dc:creator>
  <cp:lastModifiedBy>o.lobasenko</cp:lastModifiedBy>
  <cp:revision>113</cp:revision>
  <cp:lastPrinted>2017-03-21T07:23:03Z</cp:lastPrinted>
  <dcterms:created xsi:type="dcterms:W3CDTF">2017-03-19T15:26:17Z</dcterms:created>
  <dcterms:modified xsi:type="dcterms:W3CDTF">2017-10-04T13:34:49Z</dcterms:modified>
</cp:coreProperties>
</file>