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8" r:id="rId2"/>
    <p:sldId id="369" r:id="rId3"/>
    <p:sldId id="374" r:id="rId4"/>
    <p:sldId id="378" r:id="rId5"/>
    <p:sldId id="375" r:id="rId6"/>
    <p:sldId id="379" r:id="rId7"/>
    <p:sldId id="380" r:id="rId8"/>
    <p:sldId id="381" r:id="rId9"/>
    <p:sldId id="376" r:id="rId10"/>
    <p:sldId id="386" r:id="rId11"/>
    <p:sldId id="377" r:id="rId12"/>
    <p:sldId id="384" r:id="rId13"/>
    <p:sldId id="382" r:id="rId14"/>
    <p:sldId id="383" r:id="rId15"/>
    <p:sldId id="385" r:id="rId16"/>
    <p:sldId id="390" r:id="rId17"/>
    <p:sldId id="393" r:id="rId18"/>
    <p:sldId id="391" r:id="rId19"/>
    <p:sldId id="387" r:id="rId20"/>
    <p:sldId id="389" r:id="rId21"/>
    <p:sldId id="392" r:id="rId22"/>
    <p:sldId id="388" r:id="rId23"/>
  </p:sldIdLst>
  <p:sldSz cx="9144000" cy="6858000" type="screen4x3"/>
  <p:notesSz cx="7104063" cy="1023461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.schmidt" initials="sebsc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3091" autoAdjust="0"/>
  </p:normalViewPr>
  <p:slideViewPr>
    <p:cSldViewPr>
      <p:cViewPr varScale="1">
        <p:scale>
          <a:sx n="58" d="100"/>
          <a:sy n="58" d="100"/>
        </p:scale>
        <p:origin x="1566" y="72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F64A144-2DB3-4F01-9C7D-A3CD53481770}" type="datetimeFigureOut">
              <a:rPr lang="de-DE"/>
              <a:pPr>
                <a:defRPr/>
              </a:pPr>
              <a:t>22.10.2017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10A90F-1C5D-4764-B4DE-37700EC19A0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4412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28434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0A90F-1C5D-4764-B4DE-37700EC19A06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021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Nicht nur int. Zusammenarbeit, sondern int. Verpflichtung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0A90F-1C5D-4764-B4DE-37700EC19A06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035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ensure environmental, economic and social (including cultural and spiritual) sustainability through: </a:t>
            </a:r>
          </a:p>
          <a:p>
            <a:r>
              <a:rPr lang="en-US" dirty="0" smtClean="0"/>
              <a:t>the development and coordination of a worldwide network of places acting as demonstration areas and learning sites with the aim of maintaining and developing ecological and cultural diversity, and securing ecosystem services for human well-being; </a:t>
            </a:r>
          </a:p>
          <a:p>
            <a:r>
              <a:rPr lang="en-US" dirty="0" smtClean="0"/>
              <a:t>the development and integration of knowledge, including science, to advance our understanding of interactions between people and the rest of nature; </a:t>
            </a:r>
          </a:p>
          <a:p>
            <a:r>
              <a:rPr lang="en-US" dirty="0" smtClean="0"/>
              <a:t>building global capacity for the management of complex socio-ecological systems, particularly through encouraging greater dialogue at the science-policy interface; environmental education; and multi-media outreach to the wider community.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0A90F-1C5D-4764-B4DE-37700EC19A06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533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lnSpc>
                <a:spcPts val="47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ts val="35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6582-9AA4-4BCC-AD2E-02E35BEF9E82}" type="datetimeFigureOut">
              <a:rPr lang="de-DE"/>
              <a:pPr>
                <a:defRPr/>
              </a:pPr>
              <a:t>22.10.2017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DFD6-4BE4-41ED-9FB2-DB139E652AB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16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560000" cy="288000"/>
          </a:xfrm>
        </p:spPr>
        <p:txBody>
          <a:bodyPr lIns="144000" tIns="144000"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236F-D1C4-4141-9D39-B4CC301580B0}" type="datetimeFigureOut">
              <a:rPr lang="de-DE"/>
              <a:pPr>
                <a:defRPr/>
              </a:pPr>
              <a:t>22.10.2017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A38BC-1A40-49EC-9066-4CDD24BD969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934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618E-66FA-42C2-816E-EBC793FD4DF6}" type="datetimeFigureOut">
              <a:rPr lang="de-DE"/>
              <a:pPr>
                <a:defRPr/>
              </a:pPr>
              <a:t>22.10.2017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3CA0-A06E-4B44-9205-9B802A1FFA9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82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288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BEC4-D7BF-4C84-B3D4-194FC470DAD1}" type="datetimeFigureOut">
              <a:rPr lang="de-DE"/>
              <a:pPr>
                <a:defRPr/>
              </a:pPr>
              <a:t>22.10.2017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7BC9-5502-4EDB-9D51-399B6AEB48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755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28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2F80-E574-4515-A545-B997FEB81002}" type="datetimeFigureOut">
              <a:rPr lang="de-DE"/>
              <a:pPr>
                <a:defRPr/>
              </a:pPr>
              <a:t>22.10.2017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02B83-5033-4566-85AF-AD57E5DFD52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714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200000" cy="288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972E4-9AE3-4831-A246-78D73A2B34E1}" type="datetimeFigureOut">
              <a:rPr lang="de-DE"/>
              <a:pPr>
                <a:defRPr/>
              </a:pPr>
              <a:t>22.10.2017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4F3-BBCF-43C6-8AC3-C9FB41879E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760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iftung Balken klei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Stiftung Balken groß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96D2-34E9-4AEB-8CDC-86AABE670C82}" type="datetimeFigureOut">
              <a:rPr lang="de-DE"/>
              <a:pPr>
                <a:defRPr/>
              </a:pPr>
              <a:t>22.10.2017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8A567-B77F-4F92-BB54-6B34234F53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010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0664-CB11-459E-A662-88F7113FCD2E}" type="datetimeFigureOut">
              <a:rPr lang="de-DE"/>
              <a:pPr>
                <a:defRPr/>
              </a:pPr>
              <a:t>22.10.2017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EA90-D543-40E3-9134-9F78E4E746C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346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483F3-3613-41A6-9E38-CD0D510ED940}" type="datetimeFigureOut">
              <a:rPr lang="de-DE"/>
              <a:pPr>
                <a:defRPr/>
              </a:pPr>
              <a:t>22.10.2017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00EA-9B32-42A3-A1AE-152115D020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788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5D9519-31CF-4C8E-8A1B-3E67E5726DE6}" type="datetimeFigureOut">
              <a:rPr lang="de-DE"/>
              <a:pPr>
                <a:defRPr/>
              </a:pPr>
              <a:t>22.10.2017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BDFB69-696B-47D4-A6F6-6B9EF40F1A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0" name="Picture 3" descr="Stiftung Balken groß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" descr="Stiftung Balken klein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7415213" y="1052513"/>
            <a:ext cx="1260475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33" name="Grafik 13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075" y="44450"/>
            <a:ext cx="12287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7" r:id="rId7"/>
    <p:sldLayoutId id="2147483875" r:id="rId8"/>
    <p:sldLayoutId id="2147483876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000" kern="1200">
          <a:solidFill>
            <a:srgbClr val="404040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Myriad Pro"/>
        </a:defRPr>
      </a:lvl2pPr>
      <a:lvl3pPr algn="l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Myriad Pro"/>
        </a:defRPr>
      </a:lvl3pPr>
      <a:lvl4pPr algn="l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Myriad Pro"/>
        </a:defRPr>
      </a:lvl4pPr>
      <a:lvl5pPr algn="l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Myriad Pro"/>
        </a:defRPr>
      </a:lvl5pPr>
      <a:lvl6pPr marL="457200" algn="l" rtl="0" fontAlgn="base">
        <a:lnSpc>
          <a:spcPts val="4700"/>
        </a:lnSpc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Myriad Pro"/>
        </a:defRPr>
      </a:lvl6pPr>
      <a:lvl7pPr marL="914400" algn="l" rtl="0" fontAlgn="base">
        <a:lnSpc>
          <a:spcPts val="4700"/>
        </a:lnSpc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Myriad Pro"/>
        </a:defRPr>
      </a:lvl7pPr>
      <a:lvl8pPr marL="1371600" algn="l" rtl="0" fontAlgn="base">
        <a:lnSpc>
          <a:spcPts val="4700"/>
        </a:lnSpc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Myriad Pro"/>
        </a:defRPr>
      </a:lvl8pPr>
      <a:lvl9pPr marL="1828800" algn="l" rtl="0" fontAlgn="base">
        <a:lnSpc>
          <a:spcPts val="4700"/>
        </a:lnSpc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Myriad Pro"/>
        </a:defRPr>
      </a:lvl9pPr>
    </p:titleStyle>
    <p:bodyStyle>
      <a:lvl1pPr marL="342900" indent="-342900" algn="l" rtl="0" eaLnBrk="0" fontAlgn="base" hangingPunct="0">
        <a:lnSpc>
          <a:spcPts val="35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04040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ts val="31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ts val="27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>
            <a:off x="16696" y="3140968"/>
            <a:ext cx="4877202" cy="2592338"/>
          </a:xfrm>
          <a:prstGeom prst="rect">
            <a:avLst/>
          </a:prstGeom>
        </p:spPr>
      </p:pic>
      <p:sp>
        <p:nvSpPr>
          <p:cNvPr id="4098" name="Untertitel 2"/>
          <p:cNvSpPr>
            <a:spLocks noGrp="1"/>
          </p:cNvSpPr>
          <p:nvPr>
            <p:ph type="subTitle" idx="1"/>
          </p:nvPr>
        </p:nvSpPr>
        <p:spPr>
          <a:xfrm>
            <a:off x="550223" y="1196752"/>
            <a:ext cx="8579743" cy="936625"/>
          </a:xfrm>
        </p:spPr>
        <p:txBody>
          <a:bodyPr/>
          <a:lstStyle/>
          <a:p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 Zusammenarbeit </a:t>
            </a: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Naturschutzgebieten </a:t>
            </a: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Kaliningrader </a:t>
            </a: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Gebiet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сотрудничество в сфере природоохранных территорий в Калининградской области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itel 1"/>
          <p:cNvSpPr>
            <a:spLocks/>
          </p:cNvSpPr>
          <p:nvPr/>
        </p:nvSpPr>
        <p:spPr bwMode="auto">
          <a:xfrm>
            <a:off x="395536" y="5229200"/>
            <a:ext cx="8435727" cy="16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5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04040"/>
                </a:solidFill>
                <a:latin typeface="Myriad Pro" pitchFamily="34" charset="0"/>
              </a:defRPr>
            </a:lvl1pPr>
            <a:lvl2pPr marL="742950" indent="-285750">
              <a:lnSpc>
                <a:spcPts val="31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Myriad Pro" pitchFamily="34" charset="0"/>
              </a:defRPr>
            </a:lvl2pPr>
            <a:lvl3pPr marL="1143000" indent="-228600">
              <a:lnSpc>
                <a:spcPts val="27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Myriad Pro" pitchFamily="34" charset="0"/>
              </a:defRPr>
            </a:lvl3pPr>
            <a:lvl4pPr marL="1600200" indent="-228600">
              <a:lnSpc>
                <a:spcPts val="23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Myriad Pro" pitchFamily="34" charset="0"/>
              </a:defRPr>
            </a:lvl4pPr>
            <a:lvl5pPr marL="2057400" indent="-228600">
              <a:lnSpc>
                <a:spcPts val="23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ts val="4700"/>
              </a:lnSpc>
              <a:spcBef>
                <a:spcPct val="0"/>
              </a:spcBef>
              <a:buFontTx/>
              <a:buNone/>
            </a:pPr>
            <a:endParaRPr lang="de-DE" altLang="de-DE" sz="18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Uli </a:t>
            </a: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Gräbener, </a:t>
            </a: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CEO, Michael </a:t>
            </a: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Succow </a:t>
            </a: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Stiftung, Kaliningrad, 25.10.2017</a:t>
            </a:r>
            <a:endParaRPr lang="ru-RU" altLang="de-DE" sz="18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Ули </a:t>
            </a:r>
            <a:r>
              <a:rPr lang="ru-RU" altLang="de-DE" sz="1800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Гребенер</a:t>
            </a:r>
            <a:r>
              <a:rPr lang="ru-RU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, исполнительный директор, фонд </a:t>
            </a:r>
            <a:r>
              <a:rPr lang="ru-RU" altLang="de-DE" sz="1800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Михаеля</a:t>
            </a:r>
            <a:r>
              <a:rPr lang="ru-RU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ru-RU" altLang="de-DE" sz="1800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Зуккова</a:t>
            </a:r>
            <a:r>
              <a:rPr lang="ru-RU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, Калининград, </a:t>
            </a: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25.10.2017</a:t>
            </a:r>
            <a:endParaRPr lang="ru-RU" altLang="de-DE" sz="18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ts val="4700"/>
              </a:lnSpc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501" y="3140968"/>
            <a:ext cx="4608465" cy="2592338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0" y="3140968"/>
            <a:ext cx="9144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35496" y="5733256"/>
            <a:ext cx="9144000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400" dirty="0"/>
              <a:t>Historie Zusammenarbeit mit Deutschland </a:t>
            </a:r>
            <a:r>
              <a:rPr lang="de-DE" sz="2400" dirty="0" smtClean="0"/>
              <a:t>I</a:t>
            </a:r>
            <a:r>
              <a:rPr lang="de-DE" sz="2400" dirty="0"/>
              <a:t>I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/>
              <a:t>История сотрудничества с Германией </a:t>
            </a:r>
            <a:r>
              <a:rPr lang="de-DE" sz="2400" dirty="0" smtClean="0"/>
              <a:t>I</a:t>
            </a:r>
            <a:r>
              <a:rPr lang="de-DE" sz="2400" dirty="0"/>
              <a:t>I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Zusammenarbeit mit Deutschland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Примеры сотрудничества с Германией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0838" indent="-1620838" defTabSz="811213">
              <a:buAutoNum type="arabicPlain" startAt="2012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MSS &amp; BTE - Konzeptionierung eines Großschutzgebietes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Rominter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Heide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0838" indent="-1620838" defTabSz="811213">
              <a:buAutoNum type="arabicPlain" startAt="2012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MSS &amp;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BTE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Разработка концепции территории ООПТ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Роминтская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Пуща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0838" indent="-1620838" defTabSz="811213">
              <a:buAutoNum type="arabicPlain" startAt="2013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MSF - Vorstudie Großschutzgebiet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Memeldelta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11213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MSF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Предпроектное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исследование для       </a:t>
            </a:r>
          </a:p>
          <a:p>
            <a:pPr marL="0" indent="0" defTabSz="811213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создания ООПТ в дельте Немана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 smtClean="0"/>
              <a:t>Potentiale Internationaler Zusammenarbeit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Потенциал международного сотрудничества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Mehre Konventionen, Abkommen oder Erklärungen fordern Länder zur Internationalen Zusammenarbeit auf, wie: CBD, Helsinki-Konvention und der Lima Aktionsplan.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Многочисленные конвенции, соглашения, заявления призывают государства к международному сотрудничеству, например конвенция по биологическому разнообразию ООН (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CBD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Хельсинская конвенция, международный план действий, принятый в Лиме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5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/>
              <a:t>Plattformen der </a:t>
            </a:r>
            <a:r>
              <a:rPr lang="de-DE" sz="2800" dirty="0" smtClean="0"/>
              <a:t>Int</a:t>
            </a:r>
            <a:r>
              <a:rPr lang="de-DE" sz="2800" dirty="0"/>
              <a:t>. </a:t>
            </a:r>
            <a:r>
              <a:rPr lang="de-DE" sz="2800" dirty="0" smtClean="0"/>
              <a:t>Zusammenarbeit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Площадки международного сотрудничества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UNESCO Welterbe</a:t>
            </a:r>
          </a:p>
          <a:p>
            <a:pPr marL="0" indent="0">
              <a:buNone/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Welterbegebiete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stellen Kultur- oder Naturerbe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von außergewöhnlicher Bedeutung dar, die als 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Bestandteil des Welterbes der ganzen Menschheit erhalten werden müssen.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Всемирное наследие ЮНЕСКО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 всемирного наследия являются объектами культурного или природного наследия чрезвычайного значения, которые необходимо сохранить как часть всемирного наследия для всего человечества.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628800"/>
            <a:ext cx="1272304" cy="12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7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3200" dirty="0" smtClean="0"/>
              <a:t>Plattformen der Int. Zusammenarbeit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/>
              <a:t>Площадки международного сотрудничества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EUROPARC</a:t>
            </a:r>
          </a:p>
          <a:p>
            <a:r>
              <a:rPr lang="de-DE" sz="2000" dirty="0" smtClean="0"/>
              <a:t>Dachorganisation der europäischen</a:t>
            </a:r>
            <a:br>
              <a:rPr lang="de-DE" sz="2000" dirty="0" smtClean="0"/>
            </a:br>
            <a:r>
              <a:rPr lang="de-DE" sz="2000" dirty="0" smtClean="0"/>
              <a:t>Schutzgebiete </a:t>
            </a:r>
          </a:p>
          <a:p>
            <a:r>
              <a:rPr lang="de-DE" sz="2000" dirty="0" smtClean="0"/>
              <a:t>vereint rund 400 Mitglieder</a:t>
            </a:r>
          </a:p>
          <a:p>
            <a:r>
              <a:rPr lang="de-DE" sz="2000" dirty="0" smtClean="0"/>
              <a:t>Ziel ist der Schutz von Europas einzigartiger biologischer Vielfalt</a:t>
            </a:r>
            <a:endParaRPr lang="ru-RU" sz="2000" dirty="0" smtClean="0"/>
          </a:p>
          <a:p>
            <a:r>
              <a:rPr lang="de-DE" sz="2000" dirty="0"/>
              <a:t>EUROPARC</a:t>
            </a:r>
          </a:p>
          <a:p>
            <a:r>
              <a:rPr lang="ru-RU" sz="2000" dirty="0" smtClean="0"/>
              <a:t>Организация, объединяющая европейские природоохранные территории</a:t>
            </a:r>
          </a:p>
          <a:p>
            <a:r>
              <a:rPr lang="ru-RU" sz="2000" dirty="0" smtClean="0"/>
              <a:t>Объединяет более 400 членов</a:t>
            </a:r>
          </a:p>
          <a:p>
            <a:r>
              <a:rPr lang="ru-RU" sz="2000" dirty="0" smtClean="0"/>
              <a:t>Цель – защита уникального биоразнообразия Европы</a:t>
            </a:r>
            <a:endParaRPr lang="de-DE" sz="20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250" y="1600200"/>
            <a:ext cx="28575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4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 smtClean="0"/>
              <a:t>Plattformen der Int. Zusammenarbeit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/>
              <a:t>Площадки международного сотрудничества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World Network of BRs (&amp;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EuroMAB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Dynamisches, interaktives Netzwerk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 Biosphärenreservate. </a:t>
            </a:r>
          </a:p>
          <a:p>
            <a:pPr>
              <a:lnSpc>
                <a:spcPct val="10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Fördert Integration von Mensch und Natur durch partizipativen Dialog und Wissensaustausch.</a:t>
            </a:r>
          </a:p>
          <a:p>
            <a:pPr>
              <a:lnSpc>
                <a:spcPct val="10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Trägt so zum Erreichen der MDGs bei.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Всемирная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сеть БР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(&amp;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EuroMAB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∙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Динамичная интерактивная сеть биосферных резерватов.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Содействует интеграции человека и природы с помощью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активного диалога и обмена знаниями.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Способствует достижению целей тысячелетия, поставленных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ООН (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MDG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600200"/>
            <a:ext cx="1285875" cy="1047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643" y="160020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10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 smtClean="0"/>
              <a:t>Plattformen Int. Zusammenarbeit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Площадки международного сотрудничества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HELCOM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Fokus: Ostseeraum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Zusammenarbeit zum Schutz &amp; Management mariner und küstennaher Schutzgebiete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ХЕЛКОМ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Фокус: регион Балтийского моря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с целью защиты и управления морскими и  прибрежными природоохранными территориями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484784"/>
            <a:ext cx="3276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2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 smtClean="0"/>
              <a:t>Plattformen Int. Zusammenarbeit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Площадки международного сотрудничества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Deutsch-Russische Umwelttage im Kaliningrader Gebiet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Fast auf allen Sitzungen der Umwelttage haben Großschutzgebiete eine Rolle gespielt.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Intensive Plattform für Dialog und Wissensaustausch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Российско-Германские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Дни Экологии в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Калининградской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Практически на всех семинарах Дней Экологии территории ООПТ играли большую роль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Площадка для интенсивного диалога и обмена информацией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2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3200" dirty="0" smtClean="0"/>
              <a:t>Internationale Expertennetzwerke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Международные экспертные сообщества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00600"/>
          </a:xfrm>
        </p:spPr>
        <p:txBody>
          <a:bodyPr/>
          <a:lstStyle/>
          <a:p>
            <a:pPr marL="0" indent="0">
              <a:buNone/>
            </a:pP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IUCN Weltkommission für Schutzgebiete (WCPA)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von IUCN verwaltet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weltweit führende Netzwerk von Schutzgebietsexperten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über 2.000 Mitglieder in 140 Ländern.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Всемирная комиссия по вопросам природоохранных территорий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(WCPA)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осуществляется международным союзом охраны природы (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IUCN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Ведущее сетевое объединение экспертов по вопросам природоохранных территорий со всего мира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2.000 участников из 140 стран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079" y="1484784"/>
            <a:ext cx="2211921" cy="13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04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3200" dirty="0" smtClean="0"/>
              <a:t>Bedeutung der Int. Zusammenarbeit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Значение международного сотрудничества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Wieso machen wir das?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Fast alle Schutzgebiete des Kaliningrader Gebietes liegen an der Grenze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Notwendigkeit der internationalen Vernetzung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Erfahrungsaustausch =&gt; effizienterer Naturschutz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Зачем мы этим занимаемся?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Почти все природоохранные территории Калининградской области находятся в приграничной зоне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Необходимость международных связей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Обмен опытом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более эффективная охрана природы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8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 smtClean="0"/>
              <a:t>Herausforderungen Int</a:t>
            </a:r>
            <a:r>
              <a:rPr lang="de-DE" sz="2800" dirty="0"/>
              <a:t>. </a:t>
            </a:r>
            <a:r>
              <a:rPr lang="de-DE" sz="2800" dirty="0" smtClean="0"/>
              <a:t>Zusammenarbeit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Вызовы для международного сотрудничества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 liegen Probleme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Sprache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Unterschiedliche Systeme, Rechtslagen und Konzepte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Grenzen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politischer Kontext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чём проблемы?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Различие систем, правовых подходов  и концепций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Границы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Политическая ситуация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5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1997_Stockholm_Preis_Succow"/>
          <p:cNvPicPr>
            <a:picLocks noChangeAspect="1" noChangeArrowheads="1"/>
          </p:cNvPicPr>
          <p:nvPr/>
        </p:nvPicPr>
        <p:blipFill rotWithShape="1">
          <a:blip r:embed="rId3" cstate="screen">
            <a:lum bright="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1340768"/>
            <a:ext cx="3276600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23851" y="115889"/>
            <a:ext cx="7056462" cy="69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04040"/>
                </a:solidFill>
                <a:latin typeface="Myriad Pro" pitchFamily="34" charset="0"/>
              </a:defRPr>
            </a:lvl1pPr>
            <a:lvl2pPr marL="742950" indent="-285750">
              <a:lnSpc>
                <a:spcPts val="31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Myriad Pro" pitchFamily="34" charset="0"/>
              </a:defRPr>
            </a:lvl2pPr>
            <a:lvl3pPr marL="1143000" indent="-228600">
              <a:lnSpc>
                <a:spcPts val="27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Myriad Pro" pitchFamily="34" charset="0"/>
              </a:defRPr>
            </a:lvl3pPr>
            <a:lvl4pPr marL="1600200" indent="-228600">
              <a:lnSpc>
                <a:spcPts val="23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Myriad Pro" pitchFamily="34" charset="0"/>
              </a:defRPr>
            </a:lvl4pPr>
            <a:lvl5pPr marL="2057400" indent="-228600">
              <a:lnSpc>
                <a:spcPts val="23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9pPr>
          </a:lstStyle>
          <a:p>
            <a:pPr>
              <a:lnSpc>
                <a:spcPts val="47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Michael </a:t>
            </a:r>
            <a:r>
              <a:rPr lang="de-DE" altLang="de-DE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Succow</a:t>
            </a:r>
            <a:r>
              <a:rPr lang="de-DE" alt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de-DE" alt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Stiftung</a:t>
            </a:r>
            <a:r>
              <a:rPr lang="ru-RU" alt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  Фонд </a:t>
            </a:r>
            <a:r>
              <a:rPr lang="ru-RU" altLang="de-DE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Михаеля</a:t>
            </a:r>
            <a:r>
              <a:rPr lang="ru-RU" alt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altLang="de-DE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</a:t>
            </a:r>
            <a:r>
              <a:rPr lang="ru-RU" altLang="de-DE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уккова</a:t>
            </a:r>
            <a:r>
              <a:rPr lang="ru-RU" alt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endParaRPr lang="de-DE" altLang="de-DE" sz="24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4140200" y="1412875"/>
            <a:ext cx="467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04040"/>
                </a:solidFill>
                <a:latin typeface="Myriad Pro" pitchFamily="34" charset="0"/>
              </a:defRPr>
            </a:lvl1pPr>
            <a:lvl2pPr marL="742950" indent="-285750">
              <a:lnSpc>
                <a:spcPts val="31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Myriad Pro" pitchFamily="34" charset="0"/>
              </a:defRPr>
            </a:lvl2pPr>
            <a:lvl3pPr marL="1143000" indent="-228600">
              <a:lnSpc>
                <a:spcPts val="27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Myriad Pro" pitchFamily="34" charset="0"/>
              </a:defRPr>
            </a:lvl3pPr>
            <a:lvl4pPr marL="1600200" indent="-228600">
              <a:lnSpc>
                <a:spcPts val="23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Myriad Pro" pitchFamily="34" charset="0"/>
              </a:defRPr>
            </a:lvl4pPr>
            <a:lvl5pPr marL="2057400" indent="-228600">
              <a:lnSpc>
                <a:spcPts val="23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849687" y="1340768"/>
            <a:ext cx="518636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de-DE" alt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Gegründet in 1999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de-DE" alt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Projektorganisation für Naturschutz &amp; nachhaltige Entwicklung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de-DE" alt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Schwerpunkregionen Osteuropa, Zentralasien, Kaukasus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de-DE" alt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Lange Erfahrung im Kaliningrader Gebiet</a:t>
            </a:r>
            <a:endParaRPr lang="ru-RU" altLang="de-DE" sz="20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de-DE" sz="2000" dirty="0" smtClean="0">
                <a:cs typeface="Arial" panose="020B0604020202020204" pitchFamily="34" charset="0"/>
              </a:rPr>
              <a:t>Основан в 1999 году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de-DE" sz="2000" dirty="0" smtClean="0">
                <a:cs typeface="Arial" panose="020B0604020202020204" pitchFamily="34" charset="0"/>
              </a:rPr>
              <a:t>Организация, реализующая проекты по охране природы и устойчивому развитию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de-DE" sz="2000" dirty="0" smtClean="0">
                <a:cs typeface="Arial" panose="020B0604020202020204" pitchFamily="34" charset="0"/>
              </a:rPr>
              <a:t>Основные регионы деятельности Восточная Европа, Центральная Азия, Кавказ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de-DE" sz="2000" dirty="0" smtClean="0">
                <a:cs typeface="Arial" panose="020B0604020202020204" pitchFamily="34" charset="0"/>
              </a:rPr>
              <a:t>Долгосрочный опыт работы в Калининградской </a:t>
            </a:r>
            <a:r>
              <a:rPr lang="ru-RU" altLang="de-DE" sz="2000" dirty="0" smtClean="0">
                <a:cs typeface="Arial" panose="020B0604020202020204" pitchFamily="34" charset="0"/>
              </a:rPr>
              <a:t>области</a:t>
            </a:r>
            <a:endParaRPr lang="ru-RU" altLang="de-DE" sz="2000" dirty="0" smtClean="0">
              <a:cs typeface="Arial" panose="020B0604020202020204" pitchFamily="34" charset="0"/>
            </a:endParaRP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251520" y="6093297"/>
            <a:ext cx="4392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ts val="35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04040"/>
                </a:solidFill>
                <a:latin typeface="Myriad Pro" pitchFamily="34" charset="0"/>
              </a:defRPr>
            </a:lvl1pPr>
            <a:lvl2pPr marL="742950" indent="-285750">
              <a:lnSpc>
                <a:spcPts val="31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Myriad Pro" pitchFamily="34" charset="0"/>
              </a:defRPr>
            </a:lvl2pPr>
            <a:lvl3pPr marL="1143000" indent="-228600">
              <a:lnSpc>
                <a:spcPts val="27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Myriad Pro" pitchFamily="34" charset="0"/>
              </a:defRPr>
            </a:lvl3pPr>
            <a:lvl4pPr marL="1600200" indent="-228600">
              <a:lnSpc>
                <a:spcPts val="23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Myriad Pro" pitchFamily="34" charset="0"/>
              </a:defRPr>
            </a:lvl4pPr>
            <a:lvl5pPr marL="2057400" indent="-228600">
              <a:lnSpc>
                <a:spcPts val="23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Myriad Pro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de-DE" alt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Gründer Prof. Dr. Michael </a:t>
            </a:r>
            <a:r>
              <a:rPr lang="de-DE" altLang="de-DE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Succow</a:t>
            </a:r>
            <a:r>
              <a:rPr lang="de-DE" alt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(Mitte)</a:t>
            </a:r>
            <a:r>
              <a:rPr lang="ru-RU" alt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Erhalt des </a:t>
            </a:r>
            <a:r>
              <a:rPr lang="de-DE" altLang="de-DE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de-DE" alt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Livelihood</a:t>
            </a:r>
            <a:r>
              <a:rPr lang="de-DE" alt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Awards, 1997</a:t>
            </a:r>
            <a:r>
              <a:rPr lang="ru-RU" alt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499992" y="6049749"/>
            <a:ext cx="4320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Основатель Проф. Др. Михаель Зукков (в центре) на получении награды «Правильный образ жизни» 1997 г. 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 smtClean="0"/>
              <a:t>Chancen der Int. Zusammenarbeit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Преимущества международного сотрудничества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Was bringt es?</a:t>
            </a:r>
          </a:p>
          <a:p>
            <a:r>
              <a:rPr lang="de-DE" sz="2000" dirty="0" smtClean="0"/>
              <a:t>Erfahrungsaustausch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Denken</a:t>
            </a:r>
            <a:r>
              <a:rPr lang="de-DE" sz="2000" dirty="0" smtClean="0"/>
              <a:t> im größeren Kontext</a:t>
            </a:r>
          </a:p>
          <a:p>
            <a:r>
              <a:rPr lang="de-DE" sz="2000" dirty="0" smtClean="0"/>
              <a:t>Gegenseitige Unterstützung, Ansporn</a:t>
            </a:r>
          </a:p>
          <a:p>
            <a:r>
              <a:rPr lang="de-DE" sz="2000" dirty="0" smtClean="0"/>
              <a:t>Naturschutz als Wegebereiter für Dialog in anderen Feldern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Что это даёт?</a:t>
            </a:r>
          </a:p>
          <a:p>
            <a:r>
              <a:rPr lang="ru-RU" sz="2000" dirty="0" smtClean="0"/>
              <a:t>Обмен опытом</a:t>
            </a:r>
          </a:p>
          <a:p>
            <a:r>
              <a:rPr lang="ru-RU" sz="2000" dirty="0" smtClean="0"/>
              <a:t>Рассмотрение в более широком контексте</a:t>
            </a:r>
          </a:p>
          <a:p>
            <a:r>
              <a:rPr lang="ru-RU" sz="2000" dirty="0" smtClean="0"/>
              <a:t>Взаимная поддержка, стимулы для развития</a:t>
            </a:r>
          </a:p>
          <a:p>
            <a:r>
              <a:rPr lang="ru-RU" sz="2000" dirty="0" smtClean="0"/>
              <a:t>Охрана природы открывает путь к диалогу в других областях</a:t>
            </a:r>
            <a:endParaRPr lang="de-DE" sz="20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917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r>
              <a:rPr lang="ru-RU" dirty="0" smtClean="0"/>
              <a:t> / Итог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pPr marL="0" indent="0">
              <a:buNone/>
            </a:pP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Es hat bereits eine intensive internationale Zusammen-arbeit zu Naturschutzgebieten im Kaliningrader Gebiet stattgefunden. Diese hat die (Weiter-)Entwicklung der Schutz-gebiete unterstützt. Das Schutzgebietssystem sollte auch in Zukunft in den weltweiten Erfahrungsaustausch eingebunden werden.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 Калининградской области уже проведена интенсивная работа в рамках международного сотрудничества в сфере природоохранных территорий, что оказало поддержку в их развитии. Систему природоохранных территорий необходимо и в дальнейшем вовлекать в процесс международного обмена опытом.</a:t>
            </a:r>
            <a:endParaRPr lang="de-DE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36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feld 4"/>
          <p:cNvSpPr txBox="1"/>
          <p:nvPr/>
        </p:nvSpPr>
        <p:spPr>
          <a:xfrm>
            <a:off x="1763688" y="450912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Ihre Aufmerksamkeit!</a:t>
            </a:r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 bwMode="auto">
          <a:xfrm>
            <a:off x="179512" y="-243407"/>
            <a:ext cx="7056784" cy="160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/>
              <a:t>Sitz der Michael </a:t>
            </a:r>
            <a:r>
              <a:rPr lang="de-DE" altLang="de-DE" sz="2800" dirty="0" err="1" smtClean="0"/>
              <a:t>Succow</a:t>
            </a:r>
            <a:r>
              <a:rPr lang="de-DE" altLang="de-DE" sz="2800" dirty="0" smtClean="0"/>
              <a:t> Stiftung</a:t>
            </a:r>
            <a:r>
              <a:rPr lang="ru-RU" altLang="de-DE" sz="2800" dirty="0" smtClean="0"/>
              <a:t> </a:t>
            </a:r>
            <a:br>
              <a:rPr lang="ru-RU" altLang="de-DE" sz="2800" dirty="0" smtClean="0"/>
            </a:br>
            <a:r>
              <a:rPr lang="ru-RU" altLang="de-DE" sz="2800" dirty="0" smtClean="0"/>
              <a:t>Место нахождения фонда </a:t>
            </a:r>
            <a:r>
              <a:rPr lang="ru-RU" altLang="de-DE" sz="2800" dirty="0" err="1" smtClean="0"/>
              <a:t>Михаеля</a:t>
            </a:r>
            <a:r>
              <a:rPr lang="ru-RU" altLang="de-DE" sz="2800" dirty="0" smtClean="0"/>
              <a:t> </a:t>
            </a:r>
            <a:r>
              <a:rPr lang="ru-RU" altLang="de-DE" sz="2800" dirty="0" err="1" smtClean="0"/>
              <a:t>Зуккова</a:t>
            </a:r>
            <a:endParaRPr lang="de-DE" altLang="de-DE" sz="2800" dirty="0" smtClean="0"/>
          </a:p>
        </p:txBody>
      </p:sp>
      <p:pic>
        <p:nvPicPr>
          <p:cNvPr id="8195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68760"/>
            <a:ext cx="9109075" cy="5472113"/>
          </a:xfrm>
        </p:spPr>
      </p:pic>
      <p:pic>
        <p:nvPicPr>
          <p:cNvPr id="8196" name="Grafik 1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075" y="44450"/>
            <a:ext cx="12287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6"/>
          <p:cNvSpPr>
            <a:spLocks noChangeArrowheads="1"/>
          </p:cNvSpPr>
          <p:nvPr/>
        </p:nvSpPr>
        <p:spPr bwMode="auto">
          <a:xfrm>
            <a:off x="2771775" y="6669088"/>
            <a:ext cx="6372225" cy="188912"/>
          </a:xfrm>
          <a:prstGeom prst="rect">
            <a:avLst/>
          </a:prstGeom>
          <a:solidFill>
            <a:srgbClr val="F6B800"/>
          </a:solidFill>
          <a:ln w="9525">
            <a:solidFill>
              <a:srgbClr val="F6B8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0" y="6669088"/>
            <a:ext cx="2771775" cy="188912"/>
          </a:xfrm>
          <a:prstGeom prst="rect">
            <a:avLst/>
          </a:prstGeom>
          <a:solidFill>
            <a:srgbClr val="21426D"/>
          </a:solidFill>
          <a:ln w="9525">
            <a:solidFill>
              <a:srgbClr val="21426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400" dirty="0"/>
              <a:t>Schutzgebiete im Kaliningrader </a:t>
            </a:r>
            <a:r>
              <a:rPr lang="de-DE" altLang="de-DE" sz="2400" dirty="0" smtClean="0"/>
              <a:t>Gebiet</a:t>
            </a:r>
            <a:r>
              <a:rPr lang="ru-RU" altLang="de-DE" sz="2400" dirty="0"/>
              <a:t/>
            </a:r>
            <a:br>
              <a:rPr lang="ru-RU" altLang="de-DE" sz="2400" dirty="0"/>
            </a:br>
            <a:r>
              <a:rPr lang="ru-RU" altLang="de-DE" sz="2400" dirty="0" smtClean="0"/>
              <a:t>Природоохранные территории  в </a:t>
            </a:r>
            <a:r>
              <a:rPr lang="ru-RU" altLang="de-DE" sz="2400" dirty="0"/>
              <a:t>Калининградской области   </a:t>
            </a:r>
            <a:r>
              <a:rPr lang="ru-RU" altLang="de-DE" sz="2400" dirty="0" smtClean="0"/>
              <a:t/>
            </a:r>
            <a:br>
              <a:rPr lang="ru-RU" altLang="de-DE" sz="2400" dirty="0" smtClean="0"/>
            </a:br>
            <a:r>
              <a:rPr lang="ru-RU" altLang="de-DE" sz="2400" dirty="0"/>
              <a:t/>
            </a:r>
            <a:br>
              <a:rPr lang="ru-RU" altLang="de-DE" sz="2400" dirty="0"/>
            </a:b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41379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Föderale Schutzgebiete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Федерального значения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Nationalpark </a:t>
            </a:r>
            <a:r>
              <a:rPr lang="de-D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Kurische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Nehrung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парк Куршская коса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Kaliningrader Schutzgebiete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регионального значения</a:t>
            </a:r>
            <a:endParaRPr lang="de-DE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Naturpark </a:t>
            </a:r>
            <a:r>
              <a:rPr lang="de-D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Vishtynetsk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Природный парк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Виштынецкий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komplexe Naturreservate </a:t>
            </a:r>
            <a:r>
              <a:rPr lang="de-D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Gromovsky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природные резерваты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Громовский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Дюнный</a:t>
            </a:r>
          </a:p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Geo-Schutzgebiete und Naturmonumente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Природоохранные территории геологического значения и памятники природы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88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6"/>
          <p:cNvSpPr>
            <a:spLocks noChangeArrowheads="1"/>
          </p:cNvSpPr>
          <p:nvPr/>
        </p:nvSpPr>
        <p:spPr bwMode="auto">
          <a:xfrm>
            <a:off x="2771775" y="6669088"/>
            <a:ext cx="6372225" cy="188912"/>
          </a:xfrm>
          <a:prstGeom prst="rect">
            <a:avLst/>
          </a:prstGeom>
          <a:solidFill>
            <a:srgbClr val="F6B800"/>
          </a:solidFill>
          <a:ln w="9525">
            <a:solidFill>
              <a:srgbClr val="F6B8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0" y="6669088"/>
            <a:ext cx="2771775" cy="188912"/>
          </a:xfrm>
          <a:prstGeom prst="rect">
            <a:avLst/>
          </a:prstGeom>
          <a:solidFill>
            <a:srgbClr val="21426D"/>
          </a:solidFill>
          <a:ln w="9525">
            <a:solidFill>
              <a:srgbClr val="21426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pic>
        <p:nvPicPr>
          <p:cNvPr id="7175" name="Grafik 12" descr="Kaliningrad Lu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34065"/>
            <a:ext cx="9144000" cy="495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>
          <a:xfrm>
            <a:off x="7019925" y="4941888"/>
            <a:ext cx="1512888" cy="1008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5" name="Ellipse 14"/>
          <p:cNvSpPr/>
          <p:nvPr/>
        </p:nvSpPr>
        <p:spPr>
          <a:xfrm rot="18333357">
            <a:off x="2744167" y="2137077"/>
            <a:ext cx="1757880" cy="10133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4425139" y="1924527"/>
            <a:ext cx="1512888" cy="8920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7179" name="Textfeld 16"/>
          <p:cNvSpPr txBox="1">
            <a:spLocks noChangeArrowheads="1"/>
          </p:cNvSpPr>
          <p:nvPr/>
        </p:nvSpPr>
        <p:spPr bwMode="auto">
          <a:xfrm>
            <a:off x="6472320" y="4229098"/>
            <a:ext cx="25154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Rominter</a:t>
            </a:r>
            <a:r>
              <a:rPr lang="de-DE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 Heide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Park </a:t>
            </a:r>
            <a:r>
              <a:rPr lang="de-DE" altLang="de-DE" sz="18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Vishtynetsky</a:t>
            </a:r>
            <a:endParaRPr lang="ru-RU" altLang="de-DE" sz="1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8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Роминтская</a:t>
            </a:r>
            <a:r>
              <a:rPr lang="ru-RU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 пуща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Парк «</a:t>
            </a:r>
            <a:r>
              <a:rPr lang="ru-RU" altLang="de-DE" sz="18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Виштынецкий</a:t>
            </a:r>
            <a:r>
              <a:rPr lang="ru-RU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»</a:t>
            </a:r>
            <a:endParaRPr lang="de-DE" altLang="de-DE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0" name="Textfeld 17"/>
          <p:cNvSpPr txBox="1">
            <a:spLocks noChangeArrowheads="1"/>
          </p:cNvSpPr>
          <p:nvPr/>
        </p:nvSpPr>
        <p:spPr bwMode="auto">
          <a:xfrm rot="18131648">
            <a:off x="1451602" y="2261698"/>
            <a:ext cx="2718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NP </a:t>
            </a:r>
            <a:r>
              <a:rPr lang="de-DE" altLang="de-DE" sz="18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Kurische</a:t>
            </a:r>
            <a:r>
              <a:rPr lang="de-DE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 Nehrung</a:t>
            </a:r>
            <a:r>
              <a:rPr lang="ru-RU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 НП Куршская коса</a:t>
            </a:r>
            <a:endParaRPr lang="de-DE" altLang="de-DE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Textfeld 18"/>
          <p:cNvSpPr txBox="1">
            <a:spLocks noChangeArrowheads="1"/>
          </p:cNvSpPr>
          <p:nvPr/>
        </p:nvSpPr>
        <p:spPr bwMode="auto">
          <a:xfrm>
            <a:off x="5871177" y="1885733"/>
            <a:ext cx="18331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Memeldelta</a:t>
            </a:r>
            <a:endParaRPr lang="de-DE" altLang="de-DE" sz="1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‘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Dyunny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Дельта Немана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«Дюнный»</a:t>
            </a:r>
            <a:endParaRPr lang="de-DE" altLang="de-DE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400" dirty="0">
                <a:latin typeface="Arial Narrow" panose="020B0606020202030204" pitchFamily="34" charset="0"/>
              </a:rPr>
              <a:t>Schutzgebiete im Kaliningrader </a:t>
            </a:r>
            <a:r>
              <a:rPr lang="de-DE" altLang="de-DE" sz="2400" dirty="0" smtClean="0">
                <a:latin typeface="Arial Narrow" panose="020B0606020202030204" pitchFamily="34" charset="0"/>
              </a:rPr>
              <a:t>Gebiet</a:t>
            </a:r>
            <a:r>
              <a:rPr lang="ru-RU" altLang="de-DE" sz="2400" dirty="0"/>
              <a:t> </a:t>
            </a:r>
            <a:r>
              <a:rPr lang="ru-RU" altLang="de-DE" sz="2400" dirty="0" smtClean="0"/>
              <a:t/>
            </a:r>
            <a:br>
              <a:rPr lang="ru-RU" altLang="de-DE" sz="2400" dirty="0" smtClean="0"/>
            </a:br>
            <a:r>
              <a:rPr lang="ru-RU" altLang="de-DE" sz="2400" dirty="0" smtClean="0"/>
              <a:t>Природоохранные территории в Калининградской области</a:t>
            </a:r>
            <a:endParaRPr lang="de-DE" sz="2400" dirty="0">
              <a:latin typeface="Arial Narrow" panose="020B060602020203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355976" y="2924944"/>
            <a:ext cx="1512888" cy="12239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3" name="Textfeld 18"/>
          <p:cNvSpPr txBox="1">
            <a:spLocks noChangeArrowheads="1"/>
          </p:cNvSpPr>
          <p:nvPr/>
        </p:nvSpPr>
        <p:spPr bwMode="auto">
          <a:xfrm>
            <a:off x="5868864" y="3112977"/>
            <a:ext cx="29349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Goßes</a:t>
            </a:r>
            <a:r>
              <a:rPr lang="de-DE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 Moosbruch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‘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Gromovsky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Большое моховое болото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ru-RU" altLang="de-DE" sz="18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Громовский</a:t>
            </a:r>
            <a:r>
              <a:rPr lang="ru-RU" altLang="de-D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»</a:t>
            </a:r>
            <a:endParaRPr lang="de-DE" altLang="de-DE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47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3200" dirty="0" smtClean="0"/>
              <a:t>Nationalpark </a:t>
            </a:r>
            <a:r>
              <a:rPr lang="de-DE" sz="3200" dirty="0" err="1" smtClean="0"/>
              <a:t>Kurische</a:t>
            </a:r>
            <a:r>
              <a:rPr lang="de-DE" sz="3200" dirty="0" smtClean="0"/>
              <a:t> Nehrung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Национальный парк Куршская коса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Etabliert 1987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eit 2000 UNESCO Welterbe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Grenzt an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Kursiu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Nerija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NP, Litauen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 1987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2000 г. всемирное наследие ЮНЕСКО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Граничит с национальным парком Литвы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Kursiu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Nerija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386"/>
            <a:ext cx="3635896" cy="54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3200" dirty="0" smtClean="0"/>
              <a:t>Naturpark </a:t>
            </a:r>
            <a:r>
              <a:rPr lang="de-DE" sz="3200" dirty="0" err="1" smtClean="0"/>
              <a:t>Vishtynetsk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Природный парк </a:t>
            </a:r>
            <a:r>
              <a:rPr lang="ru-RU" sz="3200" dirty="0" err="1" smtClean="0"/>
              <a:t>Виштынецкий</a:t>
            </a:r>
            <a:r>
              <a:rPr lang="ru-RU" sz="3200" dirty="0" smtClean="0"/>
              <a:t> </a:t>
            </a: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2188840"/>
          </a:xfrm>
        </p:spPr>
        <p:txBody>
          <a:bodyPr/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Gegründet 1994 und 2012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/ Основан в 1994г. и 2012 г.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Grenzt an Schutzgebiete in Polen und Litauen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Граничит с природоохранными территориями в Польше и Литве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293096"/>
            <a:ext cx="3168351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:\Eigene Dateien\MSS\Rominter Heide\Bilder RH\stefan\Russischer Teil\September 2007\26\P10202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280145"/>
            <a:ext cx="3275856" cy="238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352" y="4293096"/>
            <a:ext cx="2699792" cy="23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 smtClean="0"/>
              <a:t>Historie Internationaler Zusammenarbeit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История международного сотрудничества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120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Bisher Zusammenarbeit mit </a:t>
            </a:r>
          </a:p>
          <a:p>
            <a:pPr>
              <a:buFontTx/>
              <a:buChar char="-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Nachbarländern Polen, Litauen</a:t>
            </a:r>
          </a:p>
          <a:p>
            <a:pPr>
              <a:buFontTx/>
              <a:buChar char="-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Skandinavien, Ostseeanrainer</a:t>
            </a:r>
          </a:p>
          <a:p>
            <a:pPr>
              <a:buFontTx/>
              <a:buChar char="-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</a:p>
          <a:p>
            <a:pPr>
              <a:buFontTx/>
              <a:buChar char="-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sowie mit multilateralen Strukturen: EU, UNDP, UNESCO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по настоящее время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соседними регионами Польши и Литвы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Скандинавскими странами, странами региона Балтийского моря, с Германией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5842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 smtClean="0"/>
              <a:t>Historie Zusammenarbeit mit Deutschland I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История сотрудничества с Германией </a:t>
            </a:r>
            <a:r>
              <a:rPr lang="de-DE" sz="2800" dirty="0"/>
              <a:t>I</a:t>
            </a:r>
            <a:r>
              <a:rPr lang="ru-RU" sz="2800" dirty="0"/>
              <a:t/>
            </a:r>
            <a:br>
              <a:rPr lang="ru-RU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11256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Zusammenarbeit mit Deutschland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сотрудничества с Германией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0838" indent="-1620838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2003	WWF D &amp; BTE Tourismusentwicklung NP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Kurische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Nehrung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 Фонд дикой природы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Консалтинговая компания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BTE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национальный парк Куршская коса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0838" indent="-1620838">
              <a:buAutoNum type="arabicPlain" startAt="2006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BTE - Umweltverträglicher Tourismus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Rybatschij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BTE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Экологический туризм в посёлке Рыбачий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8138" indent="-1608138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2009	MSS &amp; BTE - Machbarkeitsstudie Großschutzgebietes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Rominter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Heide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MSS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&amp; BTE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экономическое обоснование для создания ООПТ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Роминтская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пуща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42726"/>
      </p:ext>
    </p:extLst>
  </p:cSld>
  <p:clrMapOvr>
    <a:masterClrMapping/>
  </p:clrMapOvr>
</p:sld>
</file>

<file path=ppt/theme/theme1.xml><?xml version="1.0" encoding="utf-8"?>
<a:theme xmlns:a="http://schemas.openxmlformats.org/drawingml/2006/main" name="DUENE e.V.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</Words>
  <Application>Microsoft Office PowerPoint</Application>
  <PresentationFormat>Bildschirmpräsentation (4:3)</PresentationFormat>
  <Paragraphs>174</Paragraphs>
  <Slides>22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Calibri</vt:lpstr>
      <vt:lpstr>Arial</vt:lpstr>
      <vt:lpstr>Verdana</vt:lpstr>
      <vt:lpstr>Arial Narrow</vt:lpstr>
      <vt:lpstr>Myriad Pro</vt:lpstr>
      <vt:lpstr>Cambria</vt:lpstr>
      <vt:lpstr>DUENE e.V.</vt:lpstr>
      <vt:lpstr>PowerPoint-Präsentation</vt:lpstr>
      <vt:lpstr>PowerPoint-Präsentation</vt:lpstr>
      <vt:lpstr>Sitz der Michael Succow Stiftung  Место нахождения фонда Михаеля Зуккова</vt:lpstr>
      <vt:lpstr>Schutzgebiete im Kaliningrader Gebiet Природоохранные территории  в Калининградской области     </vt:lpstr>
      <vt:lpstr>Schutzgebiete im Kaliningrader Gebiet  Природоохранные территории в Калининградской области</vt:lpstr>
      <vt:lpstr>Nationalpark Kurische Nehrung Национальный парк Куршская коса</vt:lpstr>
      <vt:lpstr>Naturpark Vishtynetsk Природный парк Виштынецкий </vt:lpstr>
      <vt:lpstr>Historie Internationaler Zusammenarbeit История международного сотрудничества </vt:lpstr>
      <vt:lpstr>Historie Zusammenarbeit mit Deutschland I  История сотрудничества с Германией I </vt:lpstr>
      <vt:lpstr>Historie Zusammenarbeit mit Deutschland II  История сотрудничества с Германией II  </vt:lpstr>
      <vt:lpstr>Potentiale Internationaler Zusammenarbeit Потенциал международного сотрудничества</vt:lpstr>
      <vt:lpstr>Plattformen der Int. Zusammenarbeit  Площадки международного сотрудничества</vt:lpstr>
      <vt:lpstr>Plattformen der Int. Zusammenarbeit Площадки международного сотрудничества</vt:lpstr>
      <vt:lpstr>Plattformen der Int. Zusammenarbeit Площадки международного сотрудничества</vt:lpstr>
      <vt:lpstr>Plattformen Int. Zusammenarbeit Площадки международного сотрудничества</vt:lpstr>
      <vt:lpstr>Plattformen Int. Zusammenarbeit Площадки международного сотрудничества</vt:lpstr>
      <vt:lpstr>Internationale Expertennetzwerke Международные экспертные сообщества</vt:lpstr>
      <vt:lpstr>Bedeutung der Int. Zusammenarbeit Значение международного сотрудничества</vt:lpstr>
      <vt:lpstr>Herausforderungen Int. Zusammenarbeit Вызовы для международного сотрудничества</vt:lpstr>
      <vt:lpstr>Chancen der Int. Zusammenarbeit Преимущества международного сотрудничества</vt:lpstr>
      <vt:lpstr>Fazit / Итог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Tobias Dahms</dc:creator>
  <cp:lastModifiedBy>Olga Vaulina</cp:lastModifiedBy>
  <cp:revision>202</cp:revision>
  <cp:lastPrinted>2017-03-14T16:18:32Z</cp:lastPrinted>
  <dcterms:created xsi:type="dcterms:W3CDTF">2010-12-01T20:38:02Z</dcterms:created>
  <dcterms:modified xsi:type="dcterms:W3CDTF">2017-10-22T21:01:55Z</dcterms:modified>
</cp:coreProperties>
</file>